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64" r:id="rId3"/>
    <p:sldId id="265" r:id="rId4"/>
    <p:sldId id="258" r:id="rId5"/>
    <p:sldId id="286" r:id="rId6"/>
    <p:sldId id="275" r:id="rId7"/>
    <p:sldId id="260" r:id="rId8"/>
    <p:sldId id="280" r:id="rId9"/>
    <p:sldId id="282" r:id="rId10"/>
    <p:sldId id="283" r:id="rId11"/>
    <p:sldId id="284" r:id="rId12"/>
    <p:sldId id="281" r:id="rId13"/>
    <p:sldId id="285" r:id="rId14"/>
    <p:sldId id="276" r:id="rId15"/>
    <p:sldId id="290" r:id="rId16"/>
    <p:sldId id="288" r:id="rId17"/>
    <p:sldId id="292" r:id="rId18"/>
    <p:sldId id="291" r:id="rId19"/>
    <p:sldId id="287" r:id="rId20"/>
    <p:sldId id="289" r:id="rId21"/>
    <p:sldId id="273" r:id="rId22"/>
    <p:sldId id="274" r:id="rId23"/>
    <p:sldId id="293" r:id="rId24"/>
    <p:sldId id="296" r:id="rId25"/>
    <p:sldId id="268" r:id="rId26"/>
    <p:sldId id="261" r:id="rId27"/>
    <p:sldId id="277" r:id="rId28"/>
    <p:sldId id="278" r:id="rId29"/>
    <p:sldId id="294" r:id="rId30"/>
    <p:sldId id="295" r:id="rId31"/>
    <p:sldId id="279" r:id="rId32"/>
    <p:sldId id="266" r:id="rId33"/>
    <p:sldId id="270" r:id="rId34"/>
    <p:sldId id="298" r:id="rId35"/>
    <p:sldId id="267" r:id="rId36"/>
    <p:sldId id="272" r:id="rId37"/>
    <p:sldId id="297" r:id="rId38"/>
    <p:sldId id="271" r:id="rId39"/>
    <p:sldId id="263" r:id="rId40"/>
    <p:sldId id="303" r:id="rId41"/>
    <p:sldId id="299" r:id="rId42"/>
    <p:sldId id="300" r:id="rId43"/>
    <p:sldId id="301" r:id="rId44"/>
    <p:sldId id="304" r:id="rId45"/>
    <p:sldId id="302" r:id="rId46"/>
    <p:sldId id="269" r:id="rId47"/>
    <p:sldId id="305"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86" y="3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sk-SK" smtClean="0"/>
              <a:t>Upravte štýly predlohy textu</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07490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sk-SK" smtClean="0"/>
              <a:t>Upravte štýly predlohy textu</a:t>
            </a:r>
            <a:endParaRPr lang="en-US" dirty="0"/>
          </a:p>
        </p:txBody>
      </p:sp>
      <p:sp>
        <p:nvSpPr>
          <p:cNvPr id="3" name="Content Placeholder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924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sk-SK" smtClean="0"/>
              <a:t>Upravte štýly predlohy textu</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Date Placeholder 3"/>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21626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smtClean="0"/>
              <a:t>Upravte štýly predlohy textu</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96054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sk-SK" smtClean="0"/>
              <a:t>Upravte štýly predlohy textu</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22898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sk-SK" smtClean="0"/>
              <a:t>Upravte štýly predlohy textu</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32432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12705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sk-SK" smtClean="0"/>
              <a:t>Upravte štýly predlohy textu</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sk-SK" smtClean="0"/>
              <a:t>Upravte štýl predlohy textu.</a:t>
            </a:r>
          </a:p>
        </p:txBody>
      </p:sp>
      <p:sp>
        <p:nvSpPr>
          <p:cNvPr id="5" name="Date Placeholder 4"/>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21056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sk-SK" smtClean="0"/>
              <a:t>Upravte štýly predlohy textu</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sk-SK" smtClean="0"/>
              <a:t>Ak chcete pridať obrázok, kliknite na ikonu</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Date Placeholder 4"/>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28731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Názov a popis">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sk-SK" smtClean="0"/>
              <a:t>Upravte štýly predlohy textu</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Date Placeholder 3"/>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36121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onuka s popisom">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sk-SK" smtClean="0"/>
              <a:t>Upravte štýly predlohy textu</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sk-SK" smtClean="0"/>
              <a:t>Upravte štýl predlohy textu.</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Date Placeholder 3"/>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074897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Karta s názv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sk-SK" smtClean="0"/>
              <a:t>Upravte štýly predlohy textu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Date Placeholder 3"/>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023559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Karta s názvom ponuky">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sk-SK" smtClean="0"/>
              <a:t>Upravte štýly predlohy textu</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sk-SK" smtClean="0"/>
              <a:t>Upravte štýl predlohy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Date Placeholder 3"/>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843787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alebo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sk-SK" smtClean="0"/>
              <a:t>Upravte štýly predlohy textu</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sk-SK" smtClean="0"/>
              <a:t>Upravte štýl predlohy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Date Placeholder 3"/>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21507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smtClean="0"/>
              <a:t>Upravte štýly predlohy textu</a:t>
            </a:r>
            <a:endParaRPr lang="en-US" dirty="0"/>
          </a:p>
        </p:txBody>
      </p:sp>
      <p:sp>
        <p:nvSpPr>
          <p:cNvPr id="3" name="Vertical Text Placeholder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7864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sk-SK" smtClean="0"/>
              <a:t>Upravte štýly predlohy textu</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4598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sk-SK" smtClean="0"/>
              <a:t>Upravte štýly predlohy textu</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3/15/2024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0406440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brainpedia.cz/gut-brain-axis"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probiotik.sk/probiotika/kedy/antibioticka-terapia/"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brainpedia.cz/streptococcus-thermophilus"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hyperlink" Target="https://en.wikipedia.org/wiki/Galanthus_nivalis" TargetMode="External"/><Relationship Id="rId2" Type="http://schemas.openxmlformats.org/officeDocument/2006/relationships/hyperlink" Target="https://en.wikipedia.org/wiki/Lactobacillus_bulgaricus_GLB44"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vitarian.sk/clanky/clanky/vyziva/2017/kapsaicin" TargetMode="Externa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2944332" y="655607"/>
            <a:ext cx="8001000" cy="1043796"/>
          </a:xfrm>
        </p:spPr>
        <p:txBody>
          <a:bodyPr/>
          <a:lstStyle/>
          <a:p>
            <a:r>
              <a:rPr lang="sk-SK" dirty="0">
                <a:solidFill>
                  <a:schemeClr val="accent1">
                    <a:lumMod val="50000"/>
                  </a:schemeClr>
                </a:solidFill>
                <a:latin typeface="Arial Black" panose="020B0A04020102020204" pitchFamily="34" charset="0"/>
              </a:rPr>
              <a:t>HEALTHYCOM.CZ</a:t>
            </a:r>
            <a:endParaRPr lang="sk-SK" dirty="0"/>
          </a:p>
        </p:txBody>
      </p:sp>
      <p:sp>
        <p:nvSpPr>
          <p:cNvPr id="3" name="Podnadpis 2"/>
          <p:cNvSpPr>
            <a:spLocks noGrp="1"/>
          </p:cNvSpPr>
          <p:nvPr>
            <p:ph type="subTitle" idx="1"/>
          </p:nvPr>
        </p:nvSpPr>
        <p:spPr>
          <a:xfrm>
            <a:off x="3744432" y="2404601"/>
            <a:ext cx="6400800" cy="1947333"/>
          </a:xfrm>
        </p:spPr>
        <p:txBody>
          <a:bodyPr/>
          <a:lstStyle/>
          <a:p>
            <a:r>
              <a:rPr lang="sk-SK" dirty="0">
                <a:solidFill>
                  <a:schemeClr val="bg2">
                    <a:lumMod val="50000"/>
                  </a:schemeClr>
                </a:solidFill>
                <a:latin typeface="Arial Black" panose="020B0A04020102020204" pitchFamily="34" charset="0"/>
              </a:rPr>
              <a:t>PRODUKTY PRE </a:t>
            </a:r>
            <a:r>
              <a:rPr lang="sk-SK" dirty="0" smtClean="0">
                <a:solidFill>
                  <a:schemeClr val="bg2">
                    <a:lumMod val="50000"/>
                  </a:schemeClr>
                </a:solidFill>
                <a:latin typeface="Arial Black" panose="020B0A04020102020204" pitchFamily="34" charset="0"/>
              </a:rPr>
              <a:t>ZDRAVIE</a:t>
            </a:r>
          </a:p>
          <a:p>
            <a:endParaRPr lang="sk-SK" dirty="0">
              <a:solidFill>
                <a:schemeClr val="bg2">
                  <a:lumMod val="50000"/>
                </a:schemeClr>
              </a:solidFill>
              <a:latin typeface="Arial Black" panose="020B0A04020102020204" pitchFamily="34" charset="0"/>
            </a:endParaRPr>
          </a:p>
          <a:p>
            <a:endParaRPr lang="sk-SK" dirty="0" smtClean="0">
              <a:solidFill>
                <a:schemeClr val="bg2">
                  <a:lumMod val="50000"/>
                </a:schemeClr>
              </a:solidFill>
              <a:latin typeface="Arial Black" panose="020B0A04020102020204" pitchFamily="34" charset="0"/>
            </a:endParaRPr>
          </a:p>
          <a:p>
            <a:r>
              <a:rPr lang="sk-SK" dirty="0" smtClean="0">
                <a:solidFill>
                  <a:schemeClr val="bg2">
                    <a:lumMod val="50000"/>
                  </a:schemeClr>
                </a:solidFill>
                <a:latin typeface="Arial Black" panose="020B0A04020102020204" pitchFamily="34" charset="0"/>
              </a:rPr>
              <a:t>Prezentuje: Miroslava Fedorčáková</a:t>
            </a:r>
            <a:endParaRPr lang="sk-SK" dirty="0">
              <a:solidFill>
                <a:schemeClr val="bg2">
                  <a:lumMod val="50000"/>
                </a:schemeClr>
              </a:solidFill>
              <a:latin typeface="Arial Black" panose="020B0A04020102020204" pitchFamily="34" charset="0"/>
            </a:endParaRPr>
          </a:p>
          <a:p>
            <a:endParaRPr lang="sk-SK" dirty="0"/>
          </a:p>
        </p:txBody>
      </p:sp>
      <p:pic>
        <p:nvPicPr>
          <p:cNvPr id="4" name="Picture 2" descr="https://healthycom.cz/images/logo_foote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662" y="5135952"/>
            <a:ext cx="3708573" cy="154523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7394" y="5135952"/>
            <a:ext cx="3839256" cy="16530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www.starlife.cz/int/photogallery/204/medium/0114.jpg"/>
          <p:cNvPicPr>
            <a:picLocks noChangeAspect="1" noChangeArrowheads="1"/>
          </p:cNvPicPr>
          <p:nvPr/>
        </p:nvPicPr>
        <p:blipFill rotWithShape="1">
          <a:blip r:embed="rId4">
            <a:extLst>
              <a:ext uri="{28A0092B-C50C-407E-A947-70E740481C1C}">
                <a14:useLocalDpi xmlns:a14="http://schemas.microsoft.com/office/drawing/2010/main" val="0"/>
              </a:ext>
            </a:extLst>
          </a:blip>
          <a:srcRect l="11581" t="7985" r="26926" b="45924"/>
          <a:stretch/>
        </p:blipFill>
        <p:spPr bwMode="auto">
          <a:xfrm>
            <a:off x="362592" y="1745148"/>
            <a:ext cx="2705961" cy="326623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04080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4000" b="1" dirty="0" smtClean="0">
                <a:effectLst>
                  <a:outerShdw blurRad="38100" dist="38100" dir="2700000" algn="tl">
                    <a:srgbClr val="000000">
                      <a:alpha val="43137"/>
                    </a:srgbClr>
                  </a:outerShdw>
                </a:effectLst>
              </a:rPr>
              <a:t>DNEŠNÁ ŠTVORKA</a:t>
            </a:r>
            <a:endParaRPr lang="sk-SK" sz="4000"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677334" y="2160589"/>
            <a:ext cx="3884275" cy="3880773"/>
          </a:xfrm>
        </p:spPr>
        <p:txBody>
          <a:bodyPr/>
          <a:lstStyle/>
          <a:p>
            <a:r>
              <a:rPr lang="sk-SK" dirty="0" smtClean="0"/>
              <a:t>DI-LACTOBACUM</a:t>
            </a:r>
          </a:p>
          <a:p>
            <a:r>
              <a:rPr lang="sk-SK" dirty="0" smtClean="0"/>
              <a:t>DI-PIPERMAX</a:t>
            </a:r>
          </a:p>
          <a:p>
            <a:r>
              <a:rPr lang="sk-SK" dirty="0" smtClean="0"/>
              <a:t>DI-VITAGNUCAST</a:t>
            </a:r>
          </a:p>
          <a:p>
            <a:r>
              <a:rPr lang="sk-SK" dirty="0"/>
              <a:t>DI-CLOVERED</a:t>
            </a:r>
          </a:p>
          <a:p>
            <a:endParaRPr lang="sk-SK" dirty="0"/>
          </a:p>
          <a:p>
            <a:endParaRPr lang="sk-SK" dirty="0"/>
          </a:p>
          <a:p>
            <a:endParaRPr lang="sk-SK" dirty="0"/>
          </a:p>
        </p:txBody>
      </p:sp>
      <p:pic>
        <p:nvPicPr>
          <p:cNvPr id="2050"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2699" y="1834630"/>
            <a:ext cx="1552437" cy="248389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healthycom.cz/img/product/630dbc50ca97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1561" y="2696047"/>
            <a:ext cx="1552437" cy="248389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healthycom.cz/img/product/630db9372795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34076" y="4100975"/>
            <a:ext cx="1552437" cy="248389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healthycom.cz/img/product/630db84a5fa06.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82084" y="3558173"/>
            <a:ext cx="1551992" cy="248318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s://www.healthycom.cz/images/logo.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4142" y="4931836"/>
            <a:ext cx="3839256" cy="1653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8926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effectLst>
                  <a:outerShdw blurRad="38100" dist="38100" dir="2700000" algn="tl">
                    <a:srgbClr val="000000">
                      <a:alpha val="43137"/>
                    </a:srgbClr>
                  </a:outerShdw>
                </a:effectLst>
              </a:rPr>
              <a:t>PRVÉ DVA SA TÝKAJÚ ZAŽÍVACIEHO TRAKTU</a:t>
            </a: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514142" y="2585079"/>
            <a:ext cx="3231572" cy="2674707"/>
          </a:xfrm>
        </p:spPr>
        <p:txBody>
          <a:bodyPr/>
          <a:lstStyle/>
          <a:p>
            <a:r>
              <a:rPr lang="sk-SK" sz="2800" dirty="0" smtClean="0"/>
              <a:t>DI-LACTOBACUM</a:t>
            </a:r>
          </a:p>
          <a:p>
            <a:pPr marL="0" indent="0">
              <a:buNone/>
            </a:pPr>
            <a:endParaRPr lang="sk-SK" sz="2800" dirty="0" smtClean="0"/>
          </a:p>
          <a:p>
            <a:r>
              <a:rPr lang="sk-SK" sz="2800" dirty="0"/>
              <a:t>DI-PIPERMAX</a:t>
            </a:r>
          </a:p>
          <a:p>
            <a:endParaRPr lang="sk-SK" dirty="0"/>
          </a:p>
          <a:p>
            <a:endParaRPr lang="sk-SK" dirty="0"/>
          </a:p>
        </p:txBody>
      </p:sp>
      <p:pic>
        <p:nvPicPr>
          <p:cNvPr id="4"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1304" y="2167187"/>
            <a:ext cx="2194059" cy="351049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healthycom.cz/img/product/630dbc50ca97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0651" y="3279568"/>
            <a:ext cx="2206702" cy="35307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www.healthycom.cz/images/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142" y="4931836"/>
            <a:ext cx="3839256" cy="1653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67174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effectLst>
                  <a:outerShdw blurRad="38100" dist="38100" dir="2700000" algn="tl">
                    <a:srgbClr val="000000">
                      <a:alpha val="43137"/>
                    </a:srgbClr>
                  </a:outerShdw>
                </a:effectLst>
              </a:rPr>
              <a:t>DRUHÉ DVA HORMONÁLNEHO SYSTÉMU </a:t>
            </a:r>
            <a:br>
              <a:rPr lang="sk-SK" b="1" dirty="0" smtClean="0">
                <a:effectLst>
                  <a:outerShdw blurRad="38100" dist="38100" dir="2700000" algn="tl">
                    <a:srgbClr val="000000">
                      <a:alpha val="43137"/>
                    </a:srgbClr>
                  </a:outerShdw>
                </a:effectLst>
              </a:rPr>
            </a:br>
            <a:r>
              <a:rPr lang="sk-SK" b="1" dirty="0" smtClean="0">
                <a:effectLst>
                  <a:outerShdw blurRad="38100" dist="38100" dir="2700000" algn="tl">
                    <a:srgbClr val="000000">
                      <a:alpha val="43137"/>
                    </a:srgbClr>
                  </a:outerShdw>
                </a:effectLst>
              </a:rPr>
              <a:t>ŽIEN</a:t>
            </a: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822807" y="2270438"/>
            <a:ext cx="3697239" cy="2728144"/>
          </a:xfrm>
        </p:spPr>
        <p:txBody>
          <a:bodyPr/>
          <a:lstStyle/>
          <a:p>
            <a:r>
              <a:rPr lang="sk-SK" sz="2800" dirty="0" smtClean="0"/>
              <a:t>DI-VITAGNUCAST</a:t>
            </a:r>
          </a:p>
          <a:p>
            <a:pPr marL="0" indent="0">
              <a:buNone/>
            </a:pPr>
            <a:endParaRPr lang="sk-SK" sz="2800" dirty="0" smtClean="0"/>
          </a:p>
          <a:p>
            <a:r>
              <a:rPr lang="sk-SK" sz="2800" dirty="0"/>
              <a:t>DI-CLOVERED</a:t>
            </a:r>
          </a:p>
          <a:p>
            <a:endParaRPr lang="sk-SK" dirty="0"/>
          </a:p>
          <a:p>
            <a:endParaRPr lang="sk-SK" dirty="0"/>
          </a:p>
        </p:txBody>
      </p:sp>
      <p:pic>
        <p:nvPicPr>
          <p:cNvPr id="4" name="Picture 8" descr="https://healthycom.cz/img/product/630db84a5fa0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6564" y="1930400"/>
            <a:ext cx="2130136" cy="340822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s://healthycom.cz/img/product/630db9372795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2514" y="3313218"/>
            <a:ext cx="2116224" cy="33859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www.healthycom.cz/images/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142" y="4931836"/>
            <a:ext cx="3839256" cy="1653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9243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194954" y="609600"/>
            <a:ext cx="8079047" cy="1320800"/>
          </a:xfrm>
        </p:spPr>
        <p:txBody>
          <a:bodyPr/>
          <a:lstStyle/>
          <a:p>
            <a:r>
              <a:rPr lang="sk-SK" b="1" dirty="0" smtClean="0">
                <a:effectLst>
                  <a:outerShdw blurRad="38100" dist="38100" dir="2700000" algn="tl">
                    <a:srgbClr val="000000">
                      <a:alpha val="43137"/>
                    </a:srgbClr>
                  </a:outerShdw>
                </a:effectLst>
              </a:rPr>
              <a:t>PREČO LACTOBACUM</a:t>
            </a:r>
            <a:endParaRPr lang="sk-SK" dirty="0"/>
          </a:p>
        </p:txBody>
      </p:sp>
      <p:sp>
        <p:nvSpPr>
          <p:cNvPr id="3" name="Zástupný symbol obsahu 2"/>
          <p:cNvSpPr>
            <a:spLocks noGrp="1"/>
          </p:cNvSpPr>
          <p:nvPr>
            <p:ph idx="1"/>
          </p:nvPr>
        </p:nvSpPr>
        <p:spPr>
          <a:xfrm>
            <a:off x="1194955" y="2753591"/>
            <a:ext cx="6328064" cy="3287771"/>
          </a:xfrm>
        </p:spPr>
        <p:txBody>
          <a:bodyPr/>
          <a:lstStyle/>
          <a:p>
            <a:r>
              <a:rPr lang="sk-SK" dirty="0" smtClean="0"/>
              <a:t>Pre jeho unikátne zloženie</a:t>
            </a:r>
          </a:p>
          <a:p>
            <a:r>
              <a:rPr lang="sk-SK" dirty="0"/>
              <a:t> </a:t>
            </a:r>
            <a:r>
              <a:rPr lang="sk-SK" b="1" dirty="0" err="1" smtClean="0"/>
              <a:t>Bifidobaktérii</a:t>
            </a:r>
            <a:r>
              <a:rPr lang="sk-SK" b="1" dirty="0" smtClean="0"/>
              <a:t>,  </a:t>
            </a:r>
            <a:r>
              <a:rPr lang="sk-SK" b="1" dirty="0" err="1"/>
              <a:t>l</a:t>
            </a:r>
            <a:r>
              <a:rPr lang="sk-SK" b="1" dirty="0" err="1" smtClean="0"/>
              <a:t>aktobacilov</a:t>
            </a:r>
            <a:r>
              <a:rPr lang="sk-SK" b="1" dirty="0" smtClean="0"/>
              <a:t>,  </a:t>
            </a:r>
            <a:r>
              <a:rPr lang="sk-SK" b="1" dirty="0"/>
              <a:t>a </a:t>
            </a:r>
            <a:r>
              <a:rPr lang="sk-SK" b="1" dirty="0" err="1" smtClean="0"/>
              <a:t>fruktooligosacharidov</a:t>
            </a:r>
            <a:endParaRPr lang="sk-SK" b="1" dirty="0" smtClean="0"/>
          </a:p>
          <a:p>
            <a:r>
              <a:rPr lang="sk-SK" b="1" dirty="0" smtClean="0"/>
              <a:t>A tiež preto, že </a:t>
            </a:r>
            <a:endParaRPr lang="sk-SK" dirty="0"/>
          </a:p>
        </p:txBody>
      </p:sp>
      <p:pic>
        <p:nvPicPr>
          <p:cNvPr id="4"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0282" y="1930400"/>
            <a:ext cx="2665061" cy="426409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9557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028700" y="609600"/>
            <a:ext cx="8245302" cy="1320800"/>
          </a:xfrm>
        </p:spPr>
        <p:txBody>
          <a:bodyPr>
            <a:normAutofit/>
          </a:bodyPr>
          <a:lstStyle/>
          <a:p>
            <a:r>
              <a:rPr lang="sk-SK" b="1" dirty="0" smtClean="0">
                <a:effectLst>
                  <a:outerShdw blurRad="38100" dist="38100" dir="2700000" algn="tl">
                    <a:srgbClr val="000000">
                      <a:alpha val="43137"/>
                    </a:srgbClr>
                  </a:outerShdw>
                </a:effectLst>
              </a:rPr>
              <a:t>ZDRAVIE ZAČÍNA V ČREVÁCH</a:t>
            </a:r>
            <a:r>
              <a:rPr lang="sk-SK" b="1" dirty="0"/>
              <a:t/>
            </a:r>
            <a:br>
              <a:rPr lang="sk-SK" b="1" dirty="0"/>
            </a:br>
            <a:endParaRPr lang="sk-SK" dirty="0"/>
          </a:p>
        </p:txBody>
      </p:sp>
      <p:sp>
        <p:nvSpPr>
          <p:cNvPr id="3" name="Zástupný symbol obsahu 2"/>
          <p:cNvSpPr>
            <a:spLocks noGrp="1"/>
          </p:cNvSpPr>
          <p:nvPr>
            <p:ph idx="1"/>
          </p:nvPr>
        </p:nvSpPr>
        <p:spPr>
          <a:xfrm>
            <a:off x="1028700" y="2160589"/>
            <a:ext cx="8245302" cy="3880773"/>
          </a:xfrm>
        </p:spPr>
        <p:txBody>
          <a:bodyPr>
            <a:normAutofit lnSpcReduction="10000"/>
          </a:bodyPr>
          <a:lstStyle/>
          <a:p>
            <a:endParaRPr lang="sk-SK" dirty="0" smtClean="0"/>
          </a:p>
          <a:p>
            <a:r>
              <a:rPr lang="sk-SK" dirty="0" smtClean="0"/>
              <a:t>Naše chápanie funkcie </a:t>
            </a:r>
            <a:r>
              <a:rPr lang="sk-SK" dirty="0"/>
              <a:t>tráviacej sústavy sa často zužuje iba na spracovanie potravy. Črevá sú pritom jeden z hlavných orgánov prirodzenej obrany organizmu. </a:t>
            </a:r>
            <a:r>
              <a:rPr lang="sk-SK" dirty="0" smtClean="0"/>
              <a:t> </a:t>
            </a:r>
          </a:p>
          <a:p>
            <a:r>
              <a:rPr lang="sk-SK" dirty="0"/>
              <a:t>Každý má v </a:t>
            </a:r>
            <a:r>
              <a:rPr lang="sk-SK" dirty="0" smtClean="0"/>
              <a:t>čreve </a:t>
            </a:r>
            <a:r>
              <a:rPr lang="sk-SK" dirty="0"/>
              <a:t>š</a:t>
            </a:r>
            <a:r>
              <a:rPr lang="sk-SK" dirty="0" smtClean="0"/>
              <a:t>kodlivé</a:t>
            </a:r>
            <a:r>
              <a:rPr lang="sk-SK" dirty="0"/>
              <a:t>, aj prospešné baktérie. Dôležitý je pomer a množstvo jednotlivých druhov. Práve tieto </a:t>
            </a:r>
            <a:r>
              <a:rPr lang="sk-SK" dirty="0" smtClean="0"/>
              <a:t>faktory </a:t>
            </a:r>
            <a:r>
              <a:rPr lang="sk-SK" dirty="0"/>
              <a:t>vplývajú </a:t>
            </a:r>
            <a:r>
              <a:rPr lang="sk-SK" dirty="0" smtClean="0"/>
              <a:t>na naše </a:t>
            </a:r>
            <a:r>
              <a:rPr lang="sk-SK" dirty="0"/>
              <a:t>zdravie</a:t>
            </a:r>
            <a:r>
              <a:rPr lang="sk-SK" dirty="0" smtClean="0"/>
              <a:t>. </a:t>
            </a:r>
            <a:r>
              <a:rPr lang="sk-SK" dirty="0"/>
              <a:t>K</a:t>
            </a:r>
            <a:r>
              <a:rPr lang="sk-SK" dirty="0" smtClean="0"/>
              <a:t>aždý z nás, do značnej miery,</a:t>
            </a:r>
            <a:r>
              <a:rPr lang="sk-SK" dirty="0"/>
              <a:t> </a:t>
            </a:r>
            <a:r>
              <a:rPr lang="sk-SK" dirty="0" smtClean="0"/>
              <a:t>dokáže </a:t>
            </a:r>
            <a:r>
              <a:rPr lang="sk-SK" dirty="0"/>
              <a:t>sám</a:t>
            </a:r>
            <a:r>
              <a:rPr lang="sk-SK" dirty="0" smtClean="0"/>
              <a:t> ovplyvniť tieto faktory symbiotickou stravou.</a:t>
            </a:r>
          </a:p>
          <a:p>
            <a:r>
              <a:rPr lang="sk-SK" dirty="0" smtClean="0"/>
              <a:t>Symbiotická </a:t>
            </a:r>
            <a:r>
              <a:rPr lang="sk-SK" dirty="0"/>
              <a:t>strava je taká, ktorá obsahuje vysoké množstvá </a:t>
            </a:r>
            <a:r>
              <a:rPr lang="sk-SK" dirty="0" smtClean="0"/>
              <a:t>probiotík </a:t>
            </a:r>
            <a:r>
              <a:rPr lang="sk-SK" dirty="0"/>
              <a:t>aj </a:t>
            </a:r>
            <a:r>
              <a:rPr lang="sk-SK" dirty="0" smtClean="0"/>
              <a:t>prebiotík</a:t>
            </a:r>
            <a:r>
              <a:rPr lang="sk-SK" dirty="0"/>
              <a:t>, ktoré pochádzajú buď z potravín alebo z výživových doplnkov. Ak sa </a:t>
            </a:r>
            <a:r>
              <a:rPr lang="sk-SK" dirty="0" smtClean="0"/>
              <a:t>probiotiká </a:t>
            </a:r>
            <a:r>
              <a:rPr lang="sk-SK" dirty="0"/>
              <a:t>a </a:t>
            </a:r>
            <a:r>
              <a:rPr lang="sk-SK" dirty="0" smtClean="0"/>
              <a:t>prebiotiká </a:t>
            </a:r>
            <a:r>
              <a:rPr lang="sk-SK" dirty="0"/>
              <a:t>užívajú spolu, podporujú navzájom svoj účinok. Práve to je dôvodom</a:t>
            </a:r>
            <a:r>
              <a:rPr lang="sk-SK" dirty="0" smtClean="0"/>
              <a:t>,</a:t>
            </a:r>
            <a:r>
              <a:rPr lang="sk-SK" dirty="0"/>
              <a:t> </a:t>
            </a:r>
            <a:r>
              <a:rPr lang="sk-SK" dirty="0" smtClean="0"/>
              <a:t>prečo výrobca pridal </a:t>
            </a:r>
            <a:r>
              <a:rPr lang="sk-SK" dirty="0" err="1"/>
              <a:t>prebiotickú</a:t>
            </a:r>
            <a:r>
              <a:rPr lang="sk-SK" dirty="0"/>
              <a:t> vlákninu / </a:t>
            </a:r>
            <a:r>
              <a:rPr lang="sk-SK" dirty="0" err="1"/>
              <a:t>fruktooligosacharidy</a:t>
            </a:r>
            <a:r>
              <a:rPr lang="sk-SK" dirty="0"/>
              <a:t> / </a:t>
            </a:r>
            <a:r>
              <a:rPr lang="sk-SK" dirty="0" err="1"/>
              <a:t>inulín</a:t>
            </a:r>
            <a:r>
              <a:rPr lang="sk-SK" dirty="0"/>
              <a:t> do živých </a:t>
            </a:r>
            <a:r>
              <a:rPr lang="sk-SK" dirty="0" err="1" smtClean="0"/>
              <a:t>probiotických</a:t>
            </a:r>
            <a:r>
              <a:rPr lang="sk-SK" dirty="0" smtClean="0"/>
              <a:t> kultúr.</a:t>
            </a:r>
            <a:endParaRPr lang="sk-SK" dirty="0"/>
          </a:p>
        </p:txBody>
      </p:sp>
      <p:pic>
        <p:nvPicPr>
          <p:cNvPr id="4" name="Obrázok 3" descr="Ako liečiť zápal hrubého čreva"/>
          <p:cNvPicPr/>
          <p:nvPr/>
        </p:nvPicPr>
        <p:blipFill rotWithShape="1">
          <a:blip r:embed="rId2">
            <a:extLst>
              <a:ext uri="{28A0092B-C50C-407E-A947-70E740481C1C}">
                <a14:useLocalDpi xmlns:a14="http://schemas.microsoft.com/office/drawing/2010/main" val="0"/>
              </a:ext>
            </a:extLst>
          </a:blip>
          <a:srcRect l="34665" t="4613" r="33710" b="-2739"/>
          <a:stretch/>
        </p:blipFill>
        <p:spPr bwMode="auto">
          <a:xfrm>
            <a:off x="9365673" y="2160589"/>
            <a:ext cx="2826327" cy="3034145"/>
          </a:xfrm>
          <a:prstGeom prst="ellipse">
            <a:avLst/>
          </a:prstGeom>
          <a:ln>
            <a:noFill/>
          </a:ln>
          <a:effectLst>
            <a:softEdge rad="112500"/>
          </a:effectLst>
          <a:extLst>
            <a:ext uri="{53640926-AAD7-44D8-BBD7-CCE9431645EC}">
              <a14:shadowObscured xmlns:a14="http://schemas.microsoft.com/office/drawing/2010/main"/>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09554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122216" y="609600"/>
            <a:ext cx="8151785" cy="1320800"/>
          </a:xfrm>
        </p:spPr>
        <p:txBody>
          <a:bodyPr/>
          <a:lstStyle/>
          <a:p>
            <a:r>
              <a:rPr lang="sk-SK" b="1" dirty="0" smtClean="0">
                <a:effectLst>
                  <a:outerShdw blurRad="38100" dist="38100" dir="2700000" algn="tl">
                    <a:srgbClr val="000000">
                      <a:alpha val="43137"/>
                    </a:srgbClr>
                  </a:outerShdw>
                </a:effectLst>
              </a:rPr>
              <a:t>DI-LACTOBACUM</a:t>
            </a: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1122217" y="2857500"/>
            <a:ext cx="6556665" cy="3183862"/>
          </a:xfrm>
        </p:spPr>
        <p:txBody>
          <a:bodyPr>
            <a:normAutofit/>
          </a:bodyPr>
          <a:lstStyle/>
          <a:p>
            <a:pPr marL="0" indent="0">
              <a:buNone/>
            </a:pPr>
            <a:r>
              <a:rPr lang="sk-SK" b="1" dirty="0" smtClean="0"/>
              <a:t>     Laktobacily </a:t>
            </a:r>
            <a:r>
              <a:rPr lang="sk-SK" b="1" dirty="0"/>
              <a:t>a </a:t>
            </a:r>
            <a:r>
              <a:rPr lang="sk-SK" b="1" dirty="0" err="1"/>
              <a:t>fruktooligosacharidy</a:t>
            </a:r>
            <a:endParaRPr lang="sk-SK" b="1" dirty="0"/>
          </a:p>
          <a:p>
            <a:r>
              <a:rPr lang="sk-SK" b="1" dirty="0" smtClean="0"/>
              <a:t>Laktobacily </a:t>
            </a:r>
            <a:r>
              <a:rPr lang="sk-SK" dirty="0" err="1" smtClean="0"/>
              <a:t>su</a:t>
            </a:r>
            <a:r>
              <a:rPr lang="sk-SK" dirty="0" smtClean="0"/>
              <a:t> priateľské </a:t>
            </a:r>
            <a:r>
              <a:rPr lang="sk-SK" dirty="0"/>
              <a:t>črevné baktérie (napr.  </a:t>
            </a:r>
            <a:r>
              <a:rPr lang="sk-SK" dirty="0"/>
              <a:t>b</a:t>
            </a:r>
            <a:r>
              <a:rPr lang="sk-SK" dirty="0" smtClean="0"/>
              <a:t>ežne známy </a:t>
            </a:r>
            <a:r>
              <a:rPr lang="sk-SK" b="1" i="1" dirty="0" err="1" smtClean="0"/>
              <a:t>Lactobacilus</a:t>
            </a:r>
            <a:r>
              <a:rPr lang="sk-SK" b="1" i="1" dirty="0" smtClean="0"/>
              <a:t> </a:t>
            </a:r>
            <a:r>
              <a:rPr lang="sk-SK" b="1" i="1" dirty="0" err="1"/>
              <a:t>bifidus</a:t>
            </a:r>
            <a:r>
              <a:rPr lang="sk-SK" dirty="0"/>
              <a:t> </a:t>
            </a:r>
            <a:r>
              <a:rPr lang="sk-SK" dirty="0" smtClean="0"/>
              <a:t>) tie </a:t>
            </a:r>
            <a:r>
              <a:rPr lang="sk-SK" dirty="0"/>
              <a:t>štiepia zložité molekuly </a:t>
            </a:r>
            <a:r>
              <a:rPr lang="sk-SK" dirty="0" err="1" smtClean="0"/>
              <a:t>fruktooligosacharidov</a:t>
            </a:r>
            <a:r>
              <a:rPr lang="sk-SK" dirty="0" smtClean="0"/>
              <a:t> čiže </a:t>
            </a:r>
            <a:r>
              <a:rPr lang="sk-SK" dirty="0" err="1" smtClean="0"/>
              <a:t>prebiotic</a:t>
            </a:r>
            <a:r>
              <a:rPr lang="sk-SK" dirty="0" smtClean="0"/>
              <a:t> </a:t>
            </a:r>
            <a:r>
              <a:rPr lang="sk-SK" dirty="0"/>
              <a:t>na jednoduchšie mastné kyseliny. Tie vytvárajú nepriaznivé kyslé prostredie pre mnoho nežiaducich baktérií, ktoré by v prípade rozmnoženia dokázali spôsobiť nepríjemné hnačky a zápaly črevnej steny. Mastné kyseliny slúžia tiež ako prirodzená výživa pre okolité črevné </a:t>
            </a:r>
            <a:r>
              <a:rPr lang="sk-SK" dirty="0" smtClean="0"/>
              <a:t>tkanivo a to </a:t>
            </a:r>
            <a:r>
              <a:rPr lang="sk-SK" dirty="0"/>
              <a:t>zvyšuje </a:t>
            </a:r>
            <a:r>
              <a:rPr lang="sk-SK" dirty="0" smtClean="0"/>
              <a:t>jeho </a:t>
            </a:r>
            <a:r>
              <a:rPr lang="sk-SK" dirty="0"/>
              <a:t>vitalitu aj </a:t>
            </a:r>
            <a:r>
              <a:rPr lang="sk-SK" b="1" dirty="0"/>
              <a:t>odolnosť </a:t>
            </a:r>
            <a:r>
              <a:rPr lang="sk-SK" b="1" dirty="0" smtClean="0"/>
              <a:t>voči infekcii</a:t>
            </a:r>
            <a:r>
              <a:rPr lang="sk-SK" dirty="0" smtClean="0"/>
              <a:t>. </a:t>
            </a:r>
            <a:endParaRPr lang="sk-SK" dirty="0"/>
          </a:p>
          <a:p>
            <a:pPr marL="0" indent="0">
              <a:buNone/>
            </a:pPr>
            <a:endParaRPr lang="sk-SK" dirty="0"/>
          </a:p>
        </p:txBody>
      </p:sp>
      <p:pic>
        <p:nvPicPr>
          <p:cNvPr id="4"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4440" y="2411551"/>
            <a:ext cx="2547351" cy="40757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4542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effectLst>
                  <a:outerShdw blurRad="38100" dist="38100" dir="2700000" algn="tl">
                    <a:srgbClr val="000000">
                      <a:alpha val="43137"/>
                    </a:srgbClr>
                  </a:outerShdw>
                </a:effectLst>
              </a:rPr>
              <a:t>ČO SPÔSOBUJE NEVYVÁŽENÝ ČREVNÝ MIKROBIÓM?</a:t>
            </a:r>
            <a:endParaRPr lang="sk-SK" dirty="0"/>
          </a:p>
        </p:txBody>
      </p:sp>
      <p:sp>
        <p:nvSpPr>
          <p:cNvPr id="3" name="Zástupný symbol obsahu 2"/>
          <p:cNvSpPr>
            <a:spLocks noGrp="1"/>
          </p:cNvSpPr>
          <p:nvPr>
            <p:ph idx="1"/>
          </p:nvPr>
        </p:nvSpPr>
        <p:spPr>
          <a:xfrm>
            <a:off x="4779818" y="3200400"/>
            <a:ext cx="4494184" cy="2840962"/>
          </a:xfrm>
        </p:spPr>
        <p:txBody>
          <a:bodyPr/>
          <a:lstStyle/>
          <a:p>
            <a:r>
              <a:rPr lang="sk-SK" dirty="0" smtClean="0"/>
              <a:t>.</a:t>
            </a:r>
            <a:endParaRPr lang="sk-SK" dirty="0"/>
          </a:p>
        </p:txBody>
      </p:sp>
      <p:pic>
        <p:nvPicPr>
          <p:cNvPr id="13314" name="Picture 2" descr="nevyvazeny_strevni_mikrobiom_infografika_brainmarket_sk"/>
          <p:cNvPicPr>
            <a:picLocks noChangeAspect="1" noChangeArrowheads="1"/>
          </p:cNvPicPr>
          <p:nvPr/>
        </p:nvPicPr>
        <p:blipFill rotWithShape="1">
          <a:blip r:embed="rId2">
            <a:extLst>
              <a:ext uri="{28A0092B-C50C-407E-A947-70E740481C1C}">
                <a14:useLocalDpi xmlns:a14="http://schemas.microsoft.com/office/drawing/2010/main" val="0"/>
              </a:ext>
            </a:extLst>
          </a:blip>
          <a:srcRect t="21286" b="14547"/>
          <a:stretch/>
        </p:blipFill>
        <p:spPr bwMode="auto">
          <a:xfrm>
            <a:off x="1189875" y="1930400"/>
            <a:ext cx="7839825" cy="485948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57530" y="5318353"/>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9817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506682" y="609600"/>
            <a:ext cx="7767320" cy="1320800"/>
          </a:xfrm>
        </p:spPr>
        <p:txBody>
          <a:bodyPr>
            <a:normAutofit fontScale="90000"/>
          </a:bodyPr>
          <a:lstStyle/>
          <a:p>
            <a:r>
              <a:rPr lang="sk-SK" b="1" dirty="0" smtClean="0"/>
              <a:t>PRÍZNAKY NEVYVÁŽENÉHO ČREVNÉHO  MIKROBIÓMU:</a:t>
            </a:r>
            <a:r>
              <a:rPr lang="sk-SK" b="1" dirty="0"/>
              <a:t/>
            </a:r>
            <a:br>
              <a:rPr lang="sk-SK" b="1" dirty="0"/>
            </a:br>
            <a:endParaRPr lang="sk-SK" dirty="0"/>
          </a:p>
        </p:txBody>
      </p:sp>
      <p:sp>
        <p:nvSpPr>
          <p:cNvPr id="3" name="Zástupný symbol obsahu 2"/>
          <p:cNvSpPr>
            <a:spLocks noGrp="1"/>
          </p:cNvSpPr>
          <p:nvPr>
            <p:ph idx="1"/>
          </p:nvPr>
        </p:nvSpPr>
        <p:spPr>
          <a:xfrm>
            <a:off x="1506682" y="2160589"/>
            <a:ext cx="7767320" cy="3880773"/>
          </a:xfrm>
        </p:spPr>
        <p:txBody>
          <a:bodyPr>
            <a:normAutofit lnSpcReduction="10000"/>
          </a:bodyPr>
          <a:lstStyle/>
          <a:p>
            <a:r>
              <a:rPr lang="sk-SK" dirty="0"/>
              <a:t>hnačka</a:t>
            </a:r>
          </a:p>
          <a:p>
            <a:r>
              <a:rPr lang="sk-SK" dirty="0" smtClean="0"/>
              <a:t>zápcha</a:t>
            </a:r>
            <a:endParaRPr lang="sk-SK" dirty="0"/>
          </a:p>
          <a:p>
            <a:r>
              <a:rPr lang="sk-SK" dirty="0" smtClean="0"/>
              <a:t>Zápalové </a:t>
            </a:r>
            <a:r>
              <a:rPr lang="sk-SK" dirty="0"/>
              <a:t>ochorenie čriev</a:t>
            </a:r>
          </a:p>
          <a:p>
            <a:r>
              <a:rPr lang="sk-SK" dirty="0" smtClean="0"/>
              <a:t>syndróm </a:t>
            </a:r>
            <a:r>
              <a:rPr lang="sk-SK" dirty="0"/>
              <a:t>dráždivého čreva</a:t>
            </a:r>
          </a:p>
          <a:p>
            <a:r>
              <a:rPr lang="sk-SK" dirty="0"/>
              <a:t>syndróm priepustného </a:t>
            </a:r>
            <a:r>
              <a:rPr lang="sk-SK" dirty="0" smtClean="0"/>
              <a:t>čreva</a:t>
            </a:r>
          </a:p>
          <a:p>
            <a:r>
              <a:rPr lang="sk-SK" dirty="0"/>
              <a:t>opakujúce kvasinkové </a:t>
            </a:r>
            <a:r>
              <a:rPr lang="sk-SK" dirty="0" smtClean="0"/>
              <a:t>infekcie</a:t>
            </a:r>
          </a:p>
          <a:p>
            <a:r>
              <a:rPr lang="sk-SK" dirty="0" smtClean="0"/>
              <a:t>infekcia </a:t>
            </a:r>
            <a:r>
              <a:rPr lang="sk-SK" dirty="0"/>
              <a:t>močových </a:t>
            </a:r>
            <a:r>
              <a:rPr lang="sk-SK" dirty="0" smtClean="0"/>
              <a:t>ciest</a:t>
            </a:r>
            <a:endParaRPr lang="sk-SK" dirty="0"/>
          </a:p>
          <a:p>
            <a:r>
              <a:rPr lang="sk-SK" dirty="0"/>
              <a:t>oslabený imunitný </a:t>
            </a:r>
            <a:r>
              <a:rPr lang="sk-SK" dirty="0" smtClean="0"/>
              <a:t>systém</a:t>
            </a:r>
          </a:p>
          <a:p>
            <a:r>
              <a:rPr lang="sk-SK" dirty="0"/>
              <a:t>alergie a </a:t>
            </a:r>
            <a:r>
              <a:rPr lang="sk-SK" dirty="0" smtClean="0"/>
              <a:t>ekzémy</a:t>
            </a:r>
            <a:endParaRPr lang="sk-SK" dirty="0"/>
          </a:p>
          <a:p>
            <a:r>
              <a:rPr lang="sk-SK" dirty="0"/>
              <a:t>deficit vitamínov skupiny B</a:t>
            </a:r>
          </a:p>
          <a:p>
            <a:endParaRPr lang="sk-SK" dirty="0"/>
          </a:p>
        </p:txBody>
      </p:sp>
      <p:pic>
        <p:nvPicPr>
          <p:cNvPr id="5"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1847" y="2035338"/>
            <a:ext cx="2582047" cy="41312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35337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550719" y="619990"/>
            <a:ext cx="7684076" cy="1510145"/>
          </a:xfrm>
        </p:spPr>
        <p:txBody>
          <a:bodyPr>
            <a:normAutofit fontScale="90000"/>
          </a:bodyPr>
          <a:lstStyle/>
          <a:p>
            <a:r>
              <a:rPr lang="sk-SK" b="1" dirty="0" smtClean="0"/>
              <a:t>Probiotiká majú tak vážnu úlohu, že </a:t>
            </a:r>
            <a:r>
              <a:rPr lang="sk-SK" b="1" dirty="0"/>
              <a:t>ovplyvňujú funkcie mozgu a produkciu </a:t>
            </a:r>
            <a:r>
              <a:rPr lang="sk-SK" b="1" dirty="0" err="1"/>
              <a:t>neurotransmitérov</a:t>
            </a:r>
            <a:r>
              <a:rPr lang="sk-SK" b="1" dirty="0"/>
              <a:t> (</a:t>
            </a:r>
            <a:r>
              <a:rPr lang="sk-SK" b="1" dirty="0" err="1"/>
              <a:t>Gut-Brain-Axis</a:t>
            </a:r>
            <a:r>
              <a:rPr lang="sk-SK" b="1" dirty="0"/>
              <a:t>)</a:t>
            </a:r>
            <a:br>
              <a:rPr lang="sk-SK" b="1" dirty="0"/>
            </a:br>
            <a:endParaRPr lang="sk-SK" dirty="0"/>
          </a:p>
        </p:txBody>
      </p:sp>
      <p:sp>
        <p:nvSpPr>
          <p:cNvPr id="3" name="Zástupný symbol obsahu 2"/>
          <p:cNvSpPr>
            <a:spLocks noGrp="1"/>
          </p:cNvSpPr>
          <p:nvPr>
            <p:ph idx="1"/>
          </p:nvPr>
        </p:nvSpPr>
        <p:spPr>
          <a:xfrm>
            <a:off x="872836" y="2750125"/>
            <a:ext cx="6873586" cy="3599498"/>
          </a:xfrm>
        </p:spPr>
        <p:txBody>
          <a:bodyPr/>
          <a:lstStyle/>
          <a:p>
            <a:r>
              <a:rPr lang="sk-SK" dirty="0"/>
              <a:t>Väčšina z </a:t>
            </a:r>
            <a:r>
              <a:rPr lang="sk-SK" dirty="0" smtClean="0"/>
              <a:t>nás </a:t>
            </a:r>
            <a:r>
              <a:rPr lang="sk-SK" dirty="0"/>
              <a:t>považuje náš tráviaci systém za jednoduchú trubicu, ktorou prechádza naše jedlo a pitie, aj keď v </a:t>
            </a:r>
            <a:r>
              <a:rPr lang="sk-SK" dirty="0" smtClean="0"/>
              <a:t>skutočnosti, </a:t>
            </a:r>
            <a:r>
              <a:rPr lang="sk-SK" dirty="0"/>
              <a:t>má črevný trakt svoj vlastný vysoko komplexný nervový systém. Možno to znie neuveriteľne, ale </a:t>
            </a:r>
            <a:r>
              <a:rPr lang="sk-SK" b="1" dirty="0"/>
              <a:t>mozog </a:t>
            </a:r>
            <a:r>
              <a:rPr lang="sk-SK" b="1" dirty="0" smtClean="0"/>
              <a:t>s </a:t>
            </a:r>
            <a:r>
              <a:rPr lang="sk-SK" b="1" dirty="0"/>
              <a:t>črevami komunikuje</a:t>
            </a:r>
            <a:r>
              <a:rPr lang="sk-SK" dirty="0"/>
              <a:t>. Tento komunikačný kanál sa nazýva </a:t>
            </a:r>
            <a:r>
              <a:rPr lang="sk-SK" b="1" u="sng" dirty="0" err="1">
                <a:hlinkClick r:id="rId2"/>
              </a:rPr>
              <a:t>Gut-brain</a:t>
            </a:r>
            <a:r>
              <a:rPr lang="sk-SK" b="1" u="sng" dirty="0">
                <a:hlinkClick r:id="rId2"/>
              </a:rPr>
              <a:t> </a:t>
            </a:r>
            <a:r>
              <a:rPr lang="sk-SK" b="1" u="sng" dirty="0" err="1">
                <a:hlinkClick r:id="rId2"/>
              </a:rPr>
              <a:t>axis</a:t>
            </a:r>
            <a:r>
              <a:rPr lang="sk-SK" b="1" u="sng" dirty="0">
                <a:hlinkClick r:id="rId2"/>
              </a:rPr>
              <a:t> (GBA</a:t>
            </a:r>
            <a:r>
              <a:rPr lang="sk-SK" b="1" u="sng" dirty="0" smtClean="0">
                <a:hlinkClick r:id="rId2"/>
              </a:rPr>
              <a:t>)</a:t>
            </a:r>
            <a:r>
              <a:rPr lang="sk-SK" b="1" u="sng" dirty="0">
                <a:hlinkClick r:id="rId2"/>
              </a:rPr>
              <a:t> </a:t>
            </a:r>
            <a:r>
              <a:rPr lang="sk-SK" dirty="0"/>
              <a:t>Je tým označované</a:t>
            </a:r>
            <a:r>
              <a:rPr lang="sk-SK" b="1" dirty="0"/>
              <a:t> obojsmerné spojenie a komunikácia medzi črevom</a:t>
            </a:r>
            <a:r>
              <a:rPr lang="sk-SK" dirty="0"/>
              <a:t> a </a:t>
            </a:r>
            <a:r>
              <a:rPr lang="sk-SK" b="1" dirty="0"/>
              <a:t>mozgom.</a:t>
            </a:r>
            <a:r>
              <a:rPr lang="sk-SK" dirty="0"/>
              <a:t> To, čo sa deje v črevách, môže priamo ovplyvniť funkciu mozgu. Je to dané predovšetkým nervovým systémom - prostredníctvom takzvaného </a:t>
            </a:r>
            <a:r>
              <a:rPr lang="sk-SK" b="1" dirty="0"/>
              <a:t>blúdivého nervu (</a:t>
            </a:r>
            <a:r>
              <a:rPr lang="sk-SK" b="1" dirty="0" err="1"/>
              <a:t>nervus</a:t>
            </a:r>
            <a:r>
              <a:rPr lang="sk-SK" b="1" dirty="0"/>
              <a:t> </a:t>
            </a:r>
            <a:r>
              <a:rPr lang="sk-SK" b="1" dirty="0" err="1"/>
              <a:t>vagus</a:t>
            </a:r>
            <a:r>
              <a:rPr lang="sk-SK" b="1" dirty="0"/>
              <a:t>).</a:t>
            </a:r>
            <a:endParaRPr lang="sk-SK" dirty="0"/>
          </a:p>
        </p:txBody>
      </p:sp>
      <p:pic>
        <p:nvPicPr>
          <p:cNvPr id="4" name="Obrázok 3"/>
          <p:cNvPicPr>
            <a:picLocks noChangeAspect="1"/>
          </p:cNvPicPr>
          <p:nvPr/>
        </p:nvPicPr>
        <p:blipFill>
          <a:blip r:embed="rId3"/>
          <a:stretch>
            <a:fillRect/>
          </a:stretch>
        </p:blipFill>
        <p:spPr>
          <a:xfrm>
            <a:off x="8076515" y="0"/>
            <a:ext cx="4115485" cy="6858000"/>
          </a:xfrm>
          <a:prstGeom prst="rect">
            <a:avLst/>
          </a:prstGeom>
          <a:effectLst>
            <a:outerShdw blurRad="50800" dist="50800" dir="5400000" algn="ctr" rotWithShape="0">
              <a:schemeClr val="accent1">
                <a:lumMod val="40000"/>
                <a:lumOff val="60000"/>
              </a:schemeClr>
            </a:outerShdw>
          </a:effectLst>
        </p:spPr>
      </p:pic>
      <p:pic>
        <p:nvPicPr>
          <p:cNvPr id="6" name="Picture 2" descr="https://www.healthycom.cz/images/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21229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059872" y="609600"/>
            <a:ext cx="8214130" cy="1320800"/>
          </a:xfrm>
        </p:spPr>
        <p:txBody>
          <a:bodyPr/>
          <a:lstStyle/>
          <a:p>
            <a:r>
              <a:rPr lang="sk-SK" b="1" dirty="0" smtClean="0"/>
              <a:t>Ako </a:t>
            </a:r>
            <a:r>
              <a:rPr lang="sk-SK" b="1" dirty="0"/>
              <a:t>sa tieto dve vzdialené oblasti tela ovplyvňujú?</a:t>
            </a:r>
          </a:p>
        </p:txBody>
      </p:sp>
      <p:sp>
        <p:nvSpPr>
          <p:cNvPr id="3" name="Zástupný symbol obsahu 2"/>
          <p:cNvSpPr>
            <a:spLocks noGrp="1"/>
          </p:cNvSpPr>
          <p:nvPr>
            <p:ph idx="1"/>
          </p:nvPr>
        </p:nvSpPr>
        <p:spPr>
          <a:xfrm>
            <a:off x="1059872" y="2160589"/>
            <a:ext cx="8214129" cy="3880773"/>
          </a:xfrm>
        </p:spPr>
        <p:txBody>
          <a:bodyPr/>
          <a:lstStyle/>
          <a:p>
            <a:r>
              <a:rPr lang="sk-SK" dirty="0" smtClean="0"/>
              <a:t>Mozog </a:t>
            </a:r>
            <a:r>
              <a:rPr lang="sk-SK" dirty="0"/>
              <a:t>je spojený s tráviacim systémom už spomínaným blúdivým nervom, najdlhším z dvanástich rôznych hlavových nervov spájajúcich náš </a:t>
            </a:r>
            <a:r>
              <a:rPr lang="sk-SK" b="1" dirty="0"/>
              <a:t>nervový systém v črevách s centrálnym nervovým systémom (CNS).</a:t>
            </a:r>
            <a:r>
              <a:rPr lang="sk-SK" dirty="0"/>
              <a:t> Táto životne dôležitá časť neurónovej siete riadi a koordinuje množstvo kľúčových telesných funkcií od srdcovej frekvencie až po tráviaci proces</a:t>
            </a:r>
            <a:r>
              <a:rPr lang="sk-SK" dirty="0" smtClean="0"/>
              <a:t>. </a:t>
            </a:r>
          </a:p>
          <a:p>
            <a:r>
              <a:rPr lang="sk-SK" dirty="0"/>
              <a:t>Baktérie v čreve sú tiež zodpovedné za produkciu mnohých </a:t>
            </a:r>
            <a:r>
              <a:rPr lang="sk-SK" dirty="0" err="1"/>
              <a:t>neurotransmiterov</a:t>
            </a:r>
            <a:r>
              <a:rPr lang="sk-SK" dirty="0"/>
              <a:t>, ktoré zohrávajú kľúčovú úlohu vo funkcii mozgu a </a:t>
            </a:r>
            <a:r>
              <a:rPr lang="sk-SK" dirty="0" smtClean="0"/>
              <a:t>celkovom duševnom </a:t>
            </a:r>
            <a:r>
              <a:rPr lang="sk-SK" dirty="0"/>
              <a:t>zdraví. Dobrým príkladom je napríklad </a:t>
            </a:r>
            <a:r>
              <a:rPr lang="sk-SK" b="1" u="sng" dirty="0"/>
              <a:t>serotonín</a:t>
            </a:r>
            <a:r>
              <a:rPr lang="sk-SK" dirty="0"/>
              <a:t>, ktorý ovplyvňuje našu náladu, spánok alebo tiež chuť do jedla. Asi </a:t>
            </a:r>
            <a:r>
              <a:rPr lang="sk-SK" b="1" dirty="0"/>
              <a:t>90% </a:t>
            </a:r>
            <a:r>
              <a:rPr lang="sk-SK" b="1" dirty="0" err="1"/>
              <a:t>serotonínu</a:t>
            </a:r>
            <a:r>
              <a:rPr lang="sk-SK" b="1" dirty="0"/>
              <a:t> máme práve v črevách</a:t>
            </a:r>
            <a:r>
              <a:rPr lang="sk-SK" dirty="0"/>
              <a:t> a črevné baktérie ovplyvňujú samotnú produkciu </a:t>
            </a:r>
            <a:r>
              <a:rPr lang="sk-SK" dirty="0" err="1"/>
              <a:t>serotonínu</a:t>
            </a:r>
            <a:r>
              <a:rPr lang="sk-SK" dirty="0"/>
              <a:t>. Môžu tak vyvolávať pocity spokojnosti, alebo naopak depresií a smútku. Zdravie mikrobiómu jednoznačne zasahuje do stavu našej psychiky.</a:t>
            </a:r>
            <a:endParaRPr lang="sk-SK" dirty="0"/>
          </a:p>
        </p:txBody>
      </p:sp>
      <p:pic>
        <p:nvPicPr>
          <p:cNvPr id="4"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8693" y="2035338"/>
            <a:ext cx="2582047" cy="41312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26679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039090" y="609600"/>
            <a:ext cx="8234911" cy="1320800"/>
          </a:xfrm>
        </p:spPr>
        <p:txBody>
          <a:bodyPr/>
          <a:lstStyle/>
          <a:p>
            <a:r>
              <a:rPr lang="sk-SK" b="1" dirty="0" smtClean="0"/>
              <a:t>Súvisí užívanie</a:t>
            </a:r>
            <a:r>
              <a:rPr lang="sk-SK" b="1" dirty="0"/>
              <a:t> probiotík </a:t>
            </a:r>
            <a:r>
              <a:rPr lang="sk-SK" b="1" dirty="0" smtClean="0"/>
              <a:t>len </a:t>
            </a:r>
            <a:r>
              <a:rPr lang="sk-SK" b="1" dirty="0"/>
              <a:t>s liečbou </a:t>
            </a:r>
            <a:r>
              <a:rPr lang="sk-SK" b="1" dirty="0" smtClean="0"/>
              <a:t>antibiotikami?</a:t>
            </a:r>
            <a:endParaRPr lang="sk-SK" b="1" dirty="0"/>
          </a:p>
        </p:txBody>
      </p:sp>
      <p:sp>
        <p:nvSpPr>
          <p:cNvPr id="3" name="Zástupný symbol obsahu 2"/>
          <p:cNvSpPr>
            <a:spLocks noGrp="1"/>
          </p:cNvSpPr>
          <p:nvPr>
            <p:ph idx="1"/>
          </p:nvPr>
        </p:nvSpPr>
        <p:spPr>
          <a:xfrm>
            <a:off x="1039091" y="2160589"/>
            <a:ext cx="7502236" cy="3880773"/>
          </a:xfrm>
        </p:spPr>
        <p:txBody>
          <a:bodyPr/>
          <a:lstStyle/>
          <a:p>
            <a:r>
              <a:rPr lang="sk-SK" dirty="0" smtClean="0"/>
              <a:t>Ešte stále si mnohý ľudia myslia, že užívanie</a:t>
            </a:r>
            <a:r>
              <a:rPr lang="sk-SK" dirty="0"/>
              <a:t> </a:t>
            </a:r>
            <a:r>
              <a:rPr lang="sk-SK" dirty="0" smtClean="0"/>
              <a:t>probiotík súvisí </a:t>
            </a:r>
            <a:r>
              <a:rPr lang="sk-SK" dirty="0"/>
              <a:t>len s liečbou antibiotikami. </a:t>
            </a:r>
            <a:r>
              <a:rPr lang="sk-SK" dirty="0" smtClean="0"/>
              <a:t>Ale my vieme, že to tak nie je. Mikrobióm </a:t>
            </a:r>
            <a:r>
              <a:rPr lang="sk-SK" dirty="0"/>
              <a:t>ohrozuje aj </a:t>
            </a:r>
            <a:r>
              <a:rPr lang="sk-SK" b="1" dirty="0"/>
              <a:t>nezdravá strava plná priemyselne </a:t>
            </a:r>
            <a:r>
              <a:rPr lang="sk-SK" b="1" dirty="0" smtClean="0"/>
              <a:t>spracovaných potravín</a:t>
            </a:r>
            <a:r>
              <a:rPr lang="sk-SK" dirty="0"/>
              <a:t> alebo </a:t>
            </a:r>
            <a:r>
              <a:rPr lang="sk-SK" dirty="0" smtClean="0"/>
              <a:t>konzumácia </a:t>
            </a:r>
            <a:r>
              <a:rPr lang="sk-SK" b="1" dirty="0" smtClean="0"/>
              <a:t>vyprážaných </a:t>
            </a:r>
            <a:r>
              <a:rPr lang="sk-SK" b="1" dirty="0"/>
              <a:t>jedál.</a:t>
            </a:r>
            <a:r>
              <a:rPr lang="sk-SK" dirty="0"/>
              <a:t> Pokiaľ </a:t>
            </a:r>
            <a:r>
              <a:rPr lang="sk-SK" dirty="0" smtClean="0"/>
              <a:t>trpíme</a:t>
            </a:r>
            <a:r>
              <a:rPr lang="sk-SK" b="1" dirty="0"/>
              <a:t> nadúvaním, zápchou</a:t>
            </a:r>
            <a:r>
              <a:rPr lang="sk-SK" dirty="0"/>
              <a:t> alebo naopak </a:t>
            </a:r>
            <a:r>
              <a:rPr lang="sk-SK" b="1" dirty="0"/>
              <a:t>hnačkou, zhoršeným trávením, kožnými vyrážkami, ekzémami alergiami,</a:t>
            </a:r>
            <a:r>
              <a:rPr lang="sk-SK" dirty="0"/>
              <a:t> mali by </a:t>
            </a:r>
            <a:r>
              <a:rPr lang="sk-SK" dirty="0" smtClean="0"/>
              <a:t>sme </a:t>
            </a:r>
            <a:r>
              <a:rPr lang="sk-SK" dirty="0"/>
              <a:t>zvážiť </a:t>
            </a:r>
            <a:r>
              <a:rPr lang="sk-SK" b="1" u="sng" dirty="0"/>
              <a:t>suplementáciu </a:t>
            </a:r>
            <a:r>
              <a:rPr lang="sk-SK" b="1" u="sng" dirty="0" smtClean="0"/>
              <a:t>probiotík</a:t>
            </a:r>
            <a:r>
              <a:rPr lang="sk-SK" dirty="0" smtClean="0"/>
              <a:t>. </a:t>
            </a:r>
            <a:r>
              <a:rPr lang="sk-SK" dirty="0"/>
              <a:t>To isté platí v prípade opakujúcich sa </a:t>
            </a:r>
            <a:r>
              <a:rPr lang="sk-SK" b="1" dirty="0"/>
              <a:t>kvasinkových infekcií</a:t>
            </a:r>
            <a:r>
              <a:rPr lang="sk-SK" dirty="0"/>
              <a:t> alebo pri </a:t>
            </a:r>
            <a:r>
              <a:rPr lang="sk-SK" b="1" dirty="0"/>
              <a:t>nadmernej konzumácii alkoholu.</a:t>
            </a:r>
            <a:r>
              <a:rPr lang="sk-SK" dirty="0"/>
              <a:t> Na pozore by sa mali mať aj fajčiari, pretože fajčenie výrazne mení zloženie črevného </a:t>
            </a:r>
            <a:r>
              <a:rPr lang="sk-SK" dirty="0" smtClean="0"/>
              <a:t>mikrobiómu </a:t>
            </a:r>
            <a:r>
              <a:rPr lang="sk-SK" dirty="0"/>
              <a:t>a „správanie“ baktérií.</a:t>
            </a:r>
            <a:endParaRPr lang="sk-SK" dirty="0"/>
          </a:p>
        </p:txBody>
      </p:sp>
      <p:pic>
        <p:nvPicPr>
          <p:cNvPr id="4"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46739" y="2035338"/>
            <a:ext cx="2582047" cy="41312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3892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997526" y="609600"/>
            <a:ext cx="8276476" cy="1320800"/>
          </a:xfrm>
        </p:spPr>
        <p:txBody>
          <a:bodyPr>
            <a:normAutofit fontScale="90000"/>
          </a:bodyPr>
          <a:lstStyle/>
          <a:p>
            <a:r>
              <a:rPr lang="sk-SK" sz="4000" b="1" dirty="0">
                <a:effectLst>
                  <a:outerShdw blurRad="38100" dist="38100" dir="2700000" algn="tl">
                    <a:srgbClr val="000000">
                      <a:alpha val="43137"/>
                    </a:srgbClr>
                  </a:outerShdw>
                </a:effectLst>
              </a:rPr>
              <a:t>Probiotiká zmierňujú tráviace </a:t>
            </a:r>
            <a:r>
              <a:rPr lang="sk-SK" sz="4000" b="1" dirty="0" smtClean="0">
                <a:effectLst>
                  <a:outerShdw blurRad="38100" dist="38100" dir="2700000" algn="tl">
                    <a:srgbClr val="000000">
                      <a:alpha val="43137"/>
                    </a:srgbClr>
                  </a:outerShdw>
                </a:effectLst>
              </a:rPr>
              <a:t>problémy</a:t>
            </a:r>
            <a:r>
              <a:rPr lang="sk-SK" b="1" dirty="0">
                <a:effectLst>
                  <a:outerShdw blurRad="38100" dist="38100" dir="2700000" algn="tl">
                    <a:srgbClr val="000000">
                      <a:alpha val="43137"/>
                    </a:srgbClr>
                  </a:outerShdw>
                </a:effectLst>
              </a:rPr>
              <a:t/>
            </a:r>
            <a:br>
              <a:rPr lang="sk-SK" b="1" dirty="0">
                <a:effectLst>
                  <a:outerShdw blurRad="38100" dist="38100" dir="2700000" algn="tl">
                    <a:srgbClr val="000000">
                      <a:alpha val="43137"/>
                    </a:srgbClr>
                  </a:outerShdw>
                </a:effectLst>
              </a:rPr>
            </a:b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997526" y="2441864"/>
            <a:ext cx="7481455" cy="3599498"/>
          </a:xfrm>
        </p:spPr>
        <p:txBody>
          <a:bodyPr/>
          <a:lstStyle/>
          <a:p>
            <a:r>
              <a:rPr lang="sk-SK" dirty="0"/>
              <a:t>Určite to väčšina z nás dobre pozná - </a:t>
            </a:r>
            <a:r>
              <a:rPr lang="sk-SK" b="1" dirty="0"/>
              <a:t>bolesti brucha, nadúvanie, hnačka</a:t>
            </a:r>
            <a:r>
              <a:rPr lang="sk-SK" dirty="0"/>
              <a:t> alebo naopak </a:t>
            </a:r>
            <a:r>
              <a:rPr lang="sk-SK" b="1" dirty="0"/>
              <a:t>zápcha.</a:t>
            </a:r>
            <a:r>
              <a:rPr lang="sk-SK" dirty="0"/>
              <a:t> To všetko sú dôsledky nerovnováhy baktérií v našom tráviacom trakte. Avšak hnačka môže mať aj niekoľko iných príčin. Ide totiž o reakciu, ktorej cieľom je </a:t>
            </a:r>
            <a:r>
              <a:rPr lang="sk-SK" b="1" dirty="0"/>
              <a:t>zbaviť sa škodlivých látok</a:t>
            </a:r>
            <a:r>
              <a:rPr lang="sk-SK" dirty="0"/>
              <a:t>, vrátane patogénov (zlé baktérie, vírusy a plesne</a:t>
            </a:r>
            <a:r>
              <a:rPr lang="sk-SK" dirty="0" smtClean="0"/>
              <a:t>). Špecifické </a:t>
            </a:r>
            <a:r>
              <a:rPr lang="sk-SK" dirty="0"/>
              <a:t>kmene </a:t>
            </a:r>
            <a:r>
              <a:rPr lang="sk-SK" dirty="0" err="1"/>
              <a:t>probiotických</a:t>
            </a:r>
            <a:r>
              <a:rPr lang="sk-SK" dirty="0"/>
              <a:t> baktérií </a:t>
            </a:r>
            <a:r>
              <a:rPr lang="sk-SK" dirty="0" smtClean="0"/>
              <a:t>zohrávajú veľkú </a:t>
            </a:r>
            <a:r>
              <a:rPr lang="sk-SK" dirty="0" err="1" smtClean="0"/>
              <a:t>ulohu</a:t>
            </a:r>
            <a:r>
              <a:rPr lang="sk-SK" dirty="0" smtClean="0"/>
              <a:t> v boji </a:t>
            </a:r>
            <a:r>
              <a:rPr lang="sk-SK" dirty="0"/>
              <a:t>proti niektorým zlým baktériám a </a:t>
            </a:r>
            <a:r>
              <a:rPr lang="sk-SK" dirty="0" smtClean="0"/>
              <a:t>vírusom a tiež </a:t>
            </a:r>
            <a:r>
              <a:rPr lang="sk-SK" dirty="0"/>
              <a:t>pozitívne ovplyvňujú črevný </a:t>
            </a:r>
            <a:r>
              <a:rPr lang="sk-SK" dirty="0" err="1"/>
              <a:t>mikróbiom</a:t>
            </a:r>
            <a:r>
              <a:rPr lang="sk-SK" dirty="0"/>
              <a:t>, takže </a:t>
            </a:r>
            <a:r>
              <a:rPr lang="sk-SK" b="1" dirty="0"/>
              <a:t>poskytujú menej priestoru na rozkvet patogénov.</a:t>
            </a:r>
            <a:endParaRPr lang="sk-SK" dirty="0"/>
          </a:p>
        </p:txBody>
      </p:sp>
      <p:pic>
        <p:nvPicPr>
          <p:cNvPr id="14"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2175976"/>
            <a:ext cx="2582047" cy="41312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76552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122218" y="609600"/>
            <a:ext cx="8151784" cy="1320800"/>
          </a:xfrm>
        </p:spPr>
        <p:txBody>
          <a:bodyPr/>
          <a:lstStyle/>
          <a:p>
            <a:r>
              <a:rPr lang="sk-SK" b="1" dirty="0" smtClean="0">
                <a:effectLst>
                  <a:outerShdw blurRad="38100" dist="38100" dir="2700000" algn="tl">
                    <a:srgbClr val="000000">
                      <a:alpha val="43137"/>
                    </a:srgbClr>
                  </a:outerShdw>
                </a:effectLst>
              </a:rPr>
              <a:t>BIFIDOBAKTÉRIE A LACTOBACILY</a:t>
            </a:r>
            <a:endParaRPr lang="sk-SK" dirty="0"/>
          </a:p>
        </p:txBody>
      </p:sp>
      <p:sp>
        <p:nvSpPr>
          <p:cNvPr id="3" name="Zástupný symbol obsahu 2"/>
          <p:cNvSpPr>
            <a:spLocks noGrp="1"/>
          </p:cNvSpPr>
          <p:nvPr>
            <p:ph idx="1"/>
          </p:nvPr>
        </p:nvSpPr>
        <p:spPr>
          <a:xfrm>
            <a:off x="1122218" y="2160589"/>
            <a:ext cx="8151784" cy="3880773"/>
          </a:xfrm>
        </p:spPr>
        <p:txBody>
          <a:bodyPr>
            <a:normAutofit lnSpcReduction="10000"/>
          </a:bodyPr>
          <a:lstStyle/>
          <a:p>
            <a:r>
              <a:rPr lang="sk-SK" dirty="0"/>
              <a:t>Medzi najvýznamnejšie prospešné baktérie patria </a:t>
            </a:r>
            <a:r>
              <a:rPr lang="sk-SK" b="1" dirty="0"/>
              <a:t>baktérie mliečneho kvasenia</a:t>
            </a:r>
            <a:r>
              <a:rPr lang="sk-SK" dirty="0"/>
              <a:t>. Hoci existuje približne 60 kmeňov, iba niektoré z nich majú pozitívny vplyv práve na črevný mikrobióm. Medzi najznámejšie a najprospešnejšie patria </a:t>
            </a:r>
            <a:r>
              <a:rPr lang="sk-SK" b="1" dirty="0"/>
              <a:t>bifidobaktérie a </a:t>
            </a:r>
            <a:r>
              <a:rPr lang="sk-SK" b="1" dirty="0" smtClean="0"/>
              <a:t>laktobacily</a:t>
            </a:r>
            <a:r>
              <a:rPr lang="sk-SK" dirty="0" smtClean="0"/>
              <a:t>. </a:t>
            </a:r>
            <a:r>
              <a:rPr lang="sk-SK" dirty="0"/>
              <a:t>Prispievajú k rovnováhe mikrobiómu a správne fungujúcej imunite. </a:t>
            </a:r>
            <a:endParaRPr lang="sk-SK" dirty="0" smtClean="0"/>
          </a:p>
          <a:p>
            <a:r>
              <a:rPr lang="sk-SK" dirty="0" smtClean="0"/>
              <a:t>Tu chcem upriamiť vaše sústredenie na </a:t>
            </a:r>
            <a:r>
              <a:rPr lang="sk-SK" b="1" dirty="0" smtClean="0"/>
              <a:t>Lactobacillus Casei ktorý sa nachádza v produkte LACTOBACUM</a:t>
            </a:r>
            <a:endParaRPr lang="sk-SK" b="1" dirty="0"/>
          </a:p>
          <a:p>
            <a:r>
              <a:rPr lang="sk-SK" dirty="0" smtClean="0"/>
              <a:t>Hovorí sa mu tiež L. </a:t>
            </a:r>
            <a:r>
              <a:rPr lang="sk-SK" dirty="0"/>
              <a:t>casei je </a:t>
            </a:r>
            <a:r>
              <a:rPr lang="sk-SK" dirty="0" smtClean="0"/>
              <a:t>gram-pozitívna baktéria ktorá okrem iného </a:t>
            </a:r>
            <a:r>
              <a:rPr lang="sk-SK" dirty="0"/>
              <a:t>z</a:t>
            </a:r>
            <a:r>
              <a:rPr lang="sk-SK" dirty="0" smtClean="0"/>
              <a:t>abraňuje </a:t>
            </a:r>
            <a:r>
              <a:rPr lang="sk-SK" dirty="0"/>
              <a:t>infekciám inhibíciou škodlivých mikroorganizmov, </a:t>
            </a:r>
            <a:r>
              <a:rPr lang="sk-SK" dirty="0" smtClean="0"/>
              <a:t>jednoducho povedane, že </a:t>
            </a:r>
            <a:r>
              <a:rPr lang="sk-SK" dirty="0"/>
              <a:t>spolu s mnohými podobnými probiotickými baktériami odoberá škodlivým baktériám potravu</a:t>
            </a:r>
            <a:r>
              <a:rPr lang="sk-SK" dirty="0" smtClean="0"/>
              <a:t>. </a:t>
            </a:r>
          </a:p>
          <a:p>
            <a:r>
              <a:rPr lang="sk-SK" dirty="0"/>
              <a:t>Francúzska štúdia dospela k záveru, že L. casei sa môže ukázať ako sľubný aj pri liečbe rakoviny konečníka</a:t>
            </a:r>
            <a:r>
              <a:rPr lang="sk-SK" dirty="0" smtClean="0"/>
              <a:t>. </a:t>
            </a:r>
            <a:endParaRPr lang="sk-SK" dirty="0"/>
          </a:p>
        </p:txBody>
      </p:sp>
      <p:pic>
        <p:nvPicPr>
          <p:cNvPr id="4"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2035338"/>
            <a:ext cx="2582047" cy="41312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36131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effectLst>
                  <a:outerShdw blurRad="38100" dist="38100" dir="2700000" algn="tl">
                    <a:srgbClr val="000000">
                      <a:alpha val="43137"/>
                    </a:srgbClr>
                  </a:outerShdw>
                </a:effectLst>
              </a:rPr>
              <a:t>Lactobacillus</a:t>
            </a:r>
            <a:r>
              <a:rPr lang="sk-SK" b="1" dirty="0"/>
              <a:t> </a:t>
            </a:r>
            <a:r>
              <a:rPr lang="sk-SK" b="1" dirty="0">
                <a:effectLst>
                  <a:outerShdw blurRad="38100" dist="38100" dir="2700000" algn="tl">
                    <a:srgbClr val="000000">
                      <a:alpha val="43137"/>
                    </a:srgbClr>
                  </a:outerShdw>
                </a:effectLst>
              </a:rPr>
              <a:t>bulgaricus</a:t>
            </a:r>
            <a:r>
              <a:rPr lang="sk-SK" b="1" dirty="0"/>
              <a:t/>
            </a:r>
            <a:br>
              <a:rPr lang="sk-SK" b="1" dirty="0"/>
            </a:br>
            <a:endParaRPr lang="sk-SK" dirty="0"/>
          </a:p>
        </p:txBody>
      </p:sp>
      <p:sp>
        <p:nvSpPr>
          <p:cNvPr id="3" name="Zástupný symbol obsahu 2"/>
          <p:cNvSpPr>
            <a:spLocks noGrp="1"/>
          </p:cNvSpPr>
          <p:nvPr>
            <p:ph idx="1"/>
          </p:nvPr>
        </p:nvSpPr>
        <p:spPr>
          <a:xfrm>
            <a:off x="677334" y="2805545"/>
            <a:ext cx="6876857" cy="3235817"/>
          </a:xfrm>
        </p:spPr>
        <p:txBody>
          <a:bodyPr/>
          <a:lstStyle/>
          <a:p>
            <a:r>
              <a:rPr lang="sk-SK" dirty="0" smtClean="0"/>
              <a:t>Jedným s kmeňov prítomných v produkte LACTOBACUM sú aj baktérie </a:t>
            </a:r>
            <a:r>
              <a:rPr lang="sk-SK" b="1" dirty="0"/>
              <a:t>Lactobacillus </a:t>
            </a:r>
            <a:r>
              <a:rPr lang="sk-SK" b="1" dirty="0" smtClean="0"/>
              <a:t>bulgaricus </a:t>
            </a:r>
            <a:r>
              <a:rPr lang="sk-SK" dirty="0"/>
              <a:t>Sú to </a:t>
            </a:r>
            <a:r>
              <a:rPr lang="sk-SK" dirty="0" err="1"/>
              <a:t>tyčinkovité</a:t>
            </a:r>
            <a:r>
              <a:rPr lang="sk-SK" dirty="0"/>
              <a:t>, </a:t>
            </a:r>
            <a:r>
              <a:rPr lang="sk-SK" dirty="0" smtClean="0"/>
              <a:t>gram-pozitívne </a:t>
            </a:r>
            <a:r>
              <a:rPr lang="sk-SK" dirty="0"/>
              <a:t>baktérie. Rastú v kyslom prostredí a produkujú kyselinu mliečnu fermentáciou uhľohydrátov. Kyselina mliečna produkovaná fermentáciou mlieka </a:t>
            </a:r>
            <a:r>
              <a:rPr lang="sk-SK" dirty="0" smtClean="0"/>
              <a:t>je v mliečnom priemysle </a:t>
            </a:r>
            <a:r>
              <a:rPr lang="sk-SK" dirty="0"/>
              <a:t>zodpovedná za konzerváciu a chuť syrov, jogurtov a iných fermentovaných mliečnych výrobkov. Baktérie sa nachádzajú vo fermentujúcich živočíšnych a rastlinných produktoch a v </a:t>
            </a:r>
            <a:r>
              <a:rPr lang="sk-SK" b="1" dirty="0"/>
              <a:t>zažívacom </a:t>
            </a:r>
            <a:r>
              <a:rPr lang="sk-SK" b="1" dirty="0" smtClean="0"/>
              <a:t>trakte.</a:t>
            </a:r>
            <a:endParaRPr lang="sk-SK" b="1" dirty="0"/>
          </a:p>
          <a:p>
            <a:endParaRPr lang="sk-SK" dirty="0"/>
          </a:p>
        </p:txBody>
      </p:sp>
      <p:pic>
        <p:nvPicPr>
          <p:cNvPr id="19460" name="Picture 4" descr="Lactobacillus Bulgaricus Yogurt Bacterium #2 by Dennis Kunkel  Microscopy/science Photo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6245" y="3792682"/>
            <a:ext cx="3283530" cy="224868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B/>
          </a:sp3d>
          <a:extLst>
            <a:ext uri="{909E8E84-426E-40DD-AFC4-6F175D3DCCD1}">
              <a14:hiddenFill xmlns:a14="http://schemas.microsoft.com/office/drawing/2010/main">
                <a:solidFill>
                  <a:srgbClr val="FFFFFF"/>
                </a:solidFill>
              </a14:hiddenFill>
            </a:ext>
          </a:extLst>
        </p:spPr>
      </p:pic>
      <p:pic>
        <p:nvPicPr>
          <p:cNvPr id="6"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6394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effectLst>
                  <a:outerShdw blurRad="38100" dist="38100" dir="2700000" algn="tl">
                    <a:srgbClr val="000000">
                      <a:alpha val="43137"/>
                    </a:srgbClr>
                  </a:outerShdw>
                </a:effectLst>
              </a:rPr>
              <a:t>Lactobacillus bulgaricus</a:t>
            </a:r>
            <a:br>
              <a:rPr lang="sk-SK" b="1" dirty="0">
                <a:effectLst>
                  <a:outerShdw blurRad="38100" dist="38100" dir="2700000" algn="tl">
                    <a:srgbClr val="000000">
                      <a:alpha val="43137"/>
                    </a:srgbClr>
                  </a:outerShdw>
                </a:effectLst>
              </a:rPr>
            </a:b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677334" y="2160589"/>
            <a:ext cx="7593830" cy="3880773"/>
          </a:xfrm>
        </p:spPr>
        <p:txBody>
          <a:bodyPr/>
          <a:lstStyle/>
          <a:p>
            <a:r>
              <a:rPr lang="sk-SK" dirty="0" smtClean="0"/>
              <a:t>má </a:t>
            </a:r>
            <a:r>
              <a:rPr lang="sk-SK" dirty="0"/>
              <a:t>v zažívacom trakte niekoľko dôležitých úloh. Znižuje počet črevných infekcií tak, že votrelcov vylúči vo forme konečných produktov metabolizmu. Napríklad kyselín, ktoré menia pH tráviaceho traktu. Pri nízkych hodnotách pH (čiže v kyslom prostredí) mnoho patogénov jednoducho vzdá svoj boj o prežitie. </a:t>
            </a:r>
            <a:endParaRPr lang="sk-SK" dirty="0" smtClean="0"/>
          </a:p>
          <a:p>
            <a:r>
              <a:rPr lang="sk-SK" dirty="0" smtClean="0"/>
              <a:t>Lactobacillus </a:t>
            </a:r>
            <a:r>
              <a:rPr lang="sk-SK" dirty="0"/>
              <a:t>bulgaricus vytvára prirodzené </a:t>
            </a:r>
            <a:r>
              <a:rPr lang="sk-SK" b="1" dirty="0">
                <a:effectLst>
                  <a:outerShdw blurRad="38100" dist="38100" dir="2700000" algn="tl">
                    <a:srgbClr val="000000">
                      <a:alpha val="43137"/>
                    </a:srgbClr>
                  </a:outerShdw>
                </a:effectLst>
              </a:rPr>
              <a:t>antibiotiká</a:t>
            </a:r>
            <a:r>
              <a:rPr lang="sk-SK" dirty="0"/>
              <a:t>. Tie môžu mať široké spektrum funkcií podporujúcich imunitný systém. Ďalšou užitočnou funkciou je blokovanie priľnavosti škodlivých baktérií na stenu čreva. Ak sa mikroorganizmy nemôžu usadiť na črevnej sliznici, nemajú veľkú nádej na úspech. Preto je táto schopnosť probiotika veľmi dôležitá</a:t>
            </a:r>
            <a:r>
              <a:rPr lang="sk-SK" dirty="0" smtClean="0"/>
              <a:t>.</a:t>
            </a:r>
          </a:p>
        </p:txBody>
      </p:sp>
      <p:pic>
        <p:nvPicPr>
          <p:cNvPr id="4"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2160589"/>
            <a:ext cx="2582047" cy="41312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6638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effectLst>
                  <a:outerShdw blurRad="38100" dist="38100" dir="2700000" algn="tl">
                    <a:srgbClr val="000000">
                      <a:alpha val="43137"/>
                    </a:srgbClr>
                  </a:outerShdw>
                </a:effectLst>
              </a:rPr>
              <a:t>Lactobacillus bulgaricus</a:t>
            </a:r>
            <a:endParaRPr lang="sk-SK" dirty="0"/>
          </a:p>
        </p:txBody>
      </p:sp>
      <p:sp>
        <p:nvSpPr>
          <p:cNvPr id="3" name="Zástupný symbol obsahu 2"/>
          <p:cNvSpPr>
            <a:spLocks noGrp="1"/>
          </p:cNvSpPr>
          <p:nvPr>
            <p:ph idx="1"/>
          </p:nvPr>
        </p:nvSpPr>
        <p:spPr>
          <a:xfrm>
            <a:off x="677334" y="2160589"/>
            <a:ext cx="7708130" cy="3880773"/>
          </a:xfrm>
        </p:spPr>
        <p:txBody>
          <a:bodyPr/>
          <a:lstStyle/>
          <a:p>
            <a:r>
              <a:rPr lang="sk-SK" dirty="0"/>
              <a:t>L. Bulgaricus sa zdá byť mimoriadne odolným kmeňom. Počas jeho cesty tráviacou sústavou vydrží nízke úrovne pH v žalúdku. Mnoho </a:t>
            </a:r>
            <a:r>
              <a:rPr lang="sk-SK" dirty="0" err="1"/>
              <a:t>probiotických</a:t>
            </a:r>
            <a:r>
              <a:rPr lang="sk-SK" dirty="0"/>
              <a:t> produktov nemôže zniesť vysoko kyslé prostredie žalúdka, rovnako ako žlčové soli z </a:t>
            </a:r>
            <a:r>
              <a:rPr lang="sk-SK" dirty="0" smtClean="0"/>
              <a:t>dvanástnika a to </a:t>
            </a:r>
            <a:r>
              <a:rPr lang="sk-SK" dirty="0"/>
              <a:t>je dôvod, pre ktorý niektoré druhy baktérií jednoducho nedôjdu do čreva a teda nesplnia svoje poslanie. </a:t>
            </a:r>
            <a:endParaRPr lang="sk-SK" dirty="0" smtClean="0"/>
          </a:p>
          <a:p>
            <a:r>
              <a:rPr lang="sk-SK" dirty="0" smtClean="0"/>
              <a:t>Baktérie L</a:t>
            </a:r>
            <a:r>
              <a:rPr lang="sk-SK" dirty="0"/>
              <a:t>. Bulgaricus sa </a:t>
            </a:r>
            <a:r>
              <a:rPr lang="sk-SK" dirty="0" smtClean="0"/>
              <a:t>v produkte LACTOBACUM správajú </a:t>
            </a:r>
            <a:r>
              <a:rPr lang="sk-SK" dirty="0"/>
              <a:t>ako spóry, v ktorých môže byť baktéria uložená ako </a:t>
            </a:r>
            <a:r>
              <a:rPr lang="sk-SK" dirty="0" smtClean="0"/>
              <a:t>semienko</a:t>
            </a:r>
            <a:r>
              <a:rPr lang="sk-SK" dirty="0"/>
              <a:t> </a:t>
            </a:r>
            <a:r>
              <a:rPr lang="sk-SK" dirty="0" smtClean="0"/>
              <a:t>a ak </a:t>
            </a:r>
            <a:r>
              <a:rPr lang="sk-SK" dirty="0"/>
              <a:t>sa raz dostane do </a:t>
            </a:r>
            <a:r>
              <a:rPr lang="sk-SK" dirty="0" smtClean="0"/>
              <a:t>tela </a:t>
            </a:r>
            <a:r>
              <a:rPr lang="sk-SK" dirty="0"/>
              <a:t>prežije aj nepriaznivé podmienky. Neskôr kvitne a rastie v zažívacom trakte a pôsobí veľmi prospešne na celý organizmus.</a:t>
            </a:r>
            <a:endParaRPr lang="sk-SK" dirty="0"/>
          </a:p>
        </p:txBody>
      </p:sp>
      <p:pic>
        <p:nvPicPr>
          <p:cNvPr id="4"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2160589"/>
            <a:ext cx="2582047" cy="41312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84916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effectLst>
                  <a:outerShdw blurRad="38100" dist="38100" dir="2700000" algn="tl">
                    <a:srgbClr val="000000">
                      <a:alpha val="43137"/>
                    </a:srgbClr>
                  </a:outerShdw>
                </a:effectLst>
              </a:rPr>
              <a:t>POMOC PRI ALERGIACH</a:t>
            </a: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677334" y="2160589"/>
            <a:ext cx="7635393" cy="3880773"/>
          </a:xfrm>
        </p:spPr>
        <p:txBody>
          <a:bodyPr/>
          <a:lstStyle/>
          <a:p>
            <a:r>
              <a:rPr lang="sk-SK" b="1" dirty="0" smtClean="0"/>
              <a:t>Výskumy dokazujú, že Lactobacillus </a:t>
            </a:r>
            <a:r>
              <a:rPr lang="sk-SK" b="1" dirty="0"/>
              <a:t>bulgaricus </a:t>
            </a:r>
            <a:r>
              <a:rPr lang="sk-SK" dirty="0" smtClean="0"/>
              <a:t> znižuje alergické prejavy </a:t>
            </a:r>
            <a:r>
              <a:rPr lang="sk-SK" dirty="0"/>
              <a:t>chladovej </a:t>
            </a:r>
            <a:r>
              <a:rPr lang="sk-SK" dirty="0" smtClean="0"/>
              <a:t>alergie a u ľudí ktorý trpia intoleranciou na mliečnu bielkovinu – kazeín,  pomáha pri jeho strávení. U malých deti pomáha predísť tejto alergií. </a:t>
            </a:r>
          </a:p>
          <a:p>
            <a:r>
              <a:rPr lang="sk-SK" dirty="0">
                <a:solidFill>
                  <a:srgbClr val="222222"/>
                </a:solidFill>
                <a:latin typeface="Roboto"/>
              </a:rPr>
              <a:t>Lactobacillus bulgaricus vytvára prirodzené </a:t>
            </a:r>
            <a:r>
              <a:rPr lang="sk-SK" u="sng" dirty="0">
                <a:solidFill>
                  <a:srgbClr val="004C0D"/>
                </a:solidFill>
                <a:latin typeface="Roboto"/>
                <a:hlinkClick r:id="rId2"/>
              </a:rPr>
              <a:t>antibiotiká</a:t>
            </a:r>
            <a:r>
              <a:rPr lang="sk-SK" dirty="0">
                <a:solidFill>
                  <a:srgbClr val="222222"/>
                </a:solidFill>
                <a:latin typeface="Roboto"/>
              </a:rPr>
              <a:t>. Tie môžu mať široké spektrum funkcií podporujúcich imunitný systém. </a:t>
            </a:r>
            <a:r>
              <a:rPr lang="sk-SK" dirty="0" smtClean="0">
                <a:solidFill>
                  <a:srgbClr val="222222"/>
                </a:solidFill>
                <a:latin typeface="Roboto"/>
              </a:rPr>
              <a:t> </a:t>
            </a:r>
            <a:endParaRPr lang="sk-SK" dirty="0" smtClean="0"/>
          </a:p>
          <a:p>
            <a:r>
              <a:rPr lang="sk-SK" dirty="0"/>
              <a:t> </a:t>
            </a:r>
            <a:r>
              <a:rPr lang="sk-SK" i="1" dirty="0" smtClean="0"/>
              <a:t>Lactobacillus</a:t>
            </a:r>
            <a:r>
              <a:rPr lang="sk-SK" dirty="0"/>
              <a:t> </a:t>
            </a:r>
            <a:r>
              <a:rPr lang="sk-SK" i="1" dirty="0"/>
              <a:t>bulgaricus</a:t>
            </a:r>
            <a:r>
              <a:rPr lang="sk-SK" dirty="0"/>
              <a:t> a </a:t>
            </a:r>
            <a:r>
              <a:rPr lang="sk-SK" i="1" dirty="0"/>
              <a:t>Streptococcus </a:t>
            </a:r>
            <a:r>
              <a:rPr lang="sk-SK" i="1" dirty="0" err="1"/>
              <a:t>thermophilus</a:t>
            </a:r>
            <a:r>
              <a:rPr lang="sk-SK" i="1" dirty="0"/>
              <a:t>,</a:t>
            </a:r>
            <a:r>
              <a:rPr lang="sk-SK" dirty="0"/>
              <a:t> </a:t>
            </a:r>
            <a:r>
              <a:rPr lang="sk-SK" dirty="0" smtClean="0"/>
              <a:t>to sú dva </a:t>
            </a:r>
            <a:r>
              <a:rPr lang="sk-SK" dirty="0"/>
              <a:t>druhy </a:t>
            </a:r>
            <a:r>
              <a:rPr lang="sk-SK" dirty="0" smtClean="0"/>
              <a:t>pozitívnych baktérií produkujúce </a:t>
            </a:r>
            <a:r>
              <a:rPr lang="sk-SK" dirty="0"/>
              <a:t>kyselinu </a:t>
            </a:r>
            <a:r>
              <a:rPr lang="sk-SK" dirty="0" smtClean="0"/>
              <a:t>mliečnu a považujú </a:t>
            </a:r>
            <a:r>
              <a:rPr lang="sk-SK" dirty="0"/>
              <a:t>sa za </a:t>
            </a:r>
            <a:r>
              <a:rPr lang="sk-SK" dirty="0" smtClean="0"/>
              <a:t>kompatibilné.</a:t>
            </a:r>
            <a:endParaRPr lang="sk-SK" dirty="0"/>
          </a:p>
        </p:txBody>
      </p:sp>
      <p:pic>
        <p:nvPicPr>
          <p:cNvPr id="4" name="Picture 2" descr="https://healthycom.cz/img/product/630db99c1a2bb.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09083" y="1910089"/>
            <a:ext cx="2582047" cy="41312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91444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955964" y="609600"/>
            <a:ext cx="8318038" cy="1320800"/>
          </a:xfrm>
        </p:spPr>
        <p:txBody>
          <a:bodyPr>
            <a:normAutofit/>
          </a:bodyPr>
          <a:lstStyle/>
          <a:p>
            <a:r>
              <a:rPr lang="sk-SK" b="1" dirty="0" smtClean="0"/>
              <a:t> </a:t>
            </a:r>
            <a:r>
              <a:rPr lang="sk-SK" b="1" dirty="0" smtClean="0">
                <a:effectLst>
                  <a:outerShdw blurRad="38100" dist="38100" dir="2700000" algn="tl">
                    <a:srgbClr val="000000">
                      <a:alpha val="43137"/>
                    </a:srgbClr>
                  </a:outerShdw>
                </a:effectLst>
              </a:rPr>
              <a:t>Streptococcus </a:t>
            </a:r>
            <a:r>
              <a:rPr lang="sk-SK" b="1" dirty="0" err="1">
                <a:effectLst>
                  <a:outerShdw blurRad="38100" dist="38100" dir="2700000" algn="tl">
                    <a:srgbClr val="000000">
                      <a:alpha val="43137"/>
                    </a:srgbClr>
                  </a:outerShdw>
                </a:effectLst>
              </a:rPr>
              <a:t>thermophilus</a:t>
            </a:r>
            <a:r>
              <a:rPr lang="sk-SK" b="1" dirty="0">
                <a:effectLst>
                  <a:outerShdw blurRad="38100" dist="38100" dir="2700000" algn="tl">
                    <a:srgbClr val="000000">
                      <a:alpha val="43137"/>
                    </a:srgbClr>
                  </a:outerShdw>
                </a:effectLst>
              </a:rPr>
              <a:t/>
            </a:r>
            <a:br>
              <a:rPr lang="sk-SK" b="1" dirty="0">
                <a:effectLst>
                  <a:outerShdw blurRad="38100" dist="38100" dir="2700000" algn="tl">
                    <a:srgbClr val="000000">
                      <a:alpha val="43137"/>
                    </a:srgbClr>
                  </a:outerShdw>
                </a:effectLst>
              </a:rPr>
            </a:br>
            <a:endParaRPr lang="sk-SK"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955964" y="2971800"/>
            <a:ext cx="6515100" cy="3069562"/>
          </a:xfrm>
        </p:spPr>
        <p:txBody>
          <a:bodyPr/>
          <a:lstStyle/>
          <a:p>
            <a:r>
              <a:rPr lang="sk-SK" dirty="0"/>
              <a:t>Názov </a:t>
            </a:r>
            <a:r>
              <a:rPr lang="sk-SK" dirty="0" smtClean="0"/>
              <a:t>kmeňa </a:t>
            </a:r>
            <a:r>
              <a:rPr lang="sk-SK" dirty="0"/>
              <a:t>trochu zvádza k domnienke, že súvisí so streptokokom, ale nie je tomu tak. </a:t>
            </a:r>
            <a:r>
              <a:rPr lang="sk-SK" b="1" i="1" u="sng" dirty="0">
                <a:hlinkClick r:id="rId2"/>
              </a:rPr>
              <a:t>Streptococcus </a:t>
            </a:r>
            <a:r>
              <a:rPr lang="sk-SK" b="1" i="1" u="sng" dirty="0" err="1">
                <a:hlinkClick r:id="rId2"/>
              </a:rPr>
              <a:t>thermophilus</a:t>
            </a:r>
            <a:r>
              <a:rPr lang="sk-SK" dirty="0"/>
              <a:t> </a:t>
            </a:r>
            <a:r>
              <a:rPr lang="sk-SK" dirty="0" smtClean="0"/>
              <a:t> je</a:t>
            </a:r>
            <a:r>
              <a:rPr lang="sk-SK" dirty="0"/>
              <a:t> </a:t>
            </a:r>
            <a:r>
              <a:rPr lang="sk-SK" dirty="0" smtClean="0"/>
              <a:t>baktéria </a:t>
            </a:r>
            <a:r>
              <a:rPr lang="sk-SK" dirty="0"/>
              <a:t>mliečneho kvasenia a je </a:t>
            </a:r>
            <a:r>
              <a:rPr lang="sk-SK" b="1" dirty="0" smtClean="0"/>
              <a:t>špecialista </a:t>
            </a:r>
            <a:r>
              <a:rPr lang="sk-SK" b="1" dirty="0"/>
              <a:t>na trávenie bielkovín</a:t>
            </a:r>
            <a:r>
              <a:rPr lang="sk-SK" dirty="0"/>
              <a:t> a </a:t>
            </a:r>
            <a:r>
              <a:rPr lang="sk-SK" b="1" dirty="0"/>
              <a:t>lipidov.</a:t>
            </a:r>
            <a:r>
              <a:rPr lang="sk-SK" dirty="0"/>
              <a:t> Je odolný voči kyslému prostrediu, teda aj </a:t>
            </a:r>
            <a:r>
              <a:rPr lang="sk-SK" b="1" dirty="0"/>
              <a:t>odolný voči žalúdočnej kyseline</a:t>
            </a:r>
            <a:r>
              <a:rPr lang="sk-SK" dirty="0"/>
              <a:t> a </a:t>
            </a:r>
            <a:r>
              <a:rPr lang="sk-SK" b="1" dirty="0"/>
              <a:t>žlči,</a:t>
            </a:r>
            <a:r>
              <a:rPr lang="sk-SK" dirty="0"/>
              <a:t> vďaka čomu v žalúdku prežije a bojuje proti škodlivým baktériám a iným látkam v čreve. Pomáha pri</a:t>
            </a:r>
            <a:r>
              <a:rPr lang="sk-SK" b="1" dirty="0"/>
              <a:t> hnačke, zápche</a:t>
            </a:r>
            <a:r>
              <a:rPr lang="sk-SK" dirty="0"/>
              <a:t> alebo </a:t>
            </a:r>
            <a:r>
              <a:rPr lang="sk-SK" b="1" dirty="0"/>
              <a:t>akútnej gastritíde</a:t>
            </a:r>
            <a:r>
              <a:rPr lang="sk-SK" b="1" dirty="0" smtClean="0"/>
              <a:t>. </a:t>
            </a:r>
            <a:endParaRPr lang="sk-SK" dirty="0"/>
          </a:p>
        </p:txBody>
      </p:sp>
      <p:pic>
        <p:nvPicPr>
          <p:cNvPr id="17410" name="Picture 2" descr="Streptococcus Thermophilus Bacteria #4 Metal Print by Kateryna Kon/science  Photo Library - Science Photo Galle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4631" y="3368776"/>
            <a:ext cx="3710794" cy="22756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75441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935182" y="609600"/>
            <a:ext cx="9216736" cy="1416628"/>
          </a:xfrm>
          <a:solidFill>
            <a:schemeClr val="bg1"/>
          </a:solidFill>
        </p:spPr>
        <p:txBody>
          <a:bodyPr>
            <a:normAutofit fontScale="90000"/>
          </a:bodyPr>
          <a:lstStyle/>
          <a:p>
            <a:r>
              <a:rPr lang="sk-SK" b="1" dirty="0">
                <a:effectLst>
                  <a:outerShdw blurRad="38100" dist="38100" dir="2700000" algn="tl">
                    <a:srgbClr val="000000">
                      <a:alpha val="43137"/>
                    </a:srgbClr>
                  </a:outerShdw>
                </a:effectLst>
              </a:rPr>
              <a:t>Vedeli ste, </a:t>
            </a:r>
            <a:r>
              <a:rPr lang="sk-SK" b="1" dirty="0" smtClean="0">
                <a:effectLst>
                  <a:outerShdw blurRad="38100" dist="38100" dir="2700000" algn="tl">
                    <a:srgbClr val="000000">
                      <a:alpha val="43137"/>
                    </a:srgbClr>
                  </a:outerShdw>
                </a:effectLst>
              </a:rPr>
              <a:t>že</a:t>
            </a:r>
            <a:r>
              <a:rPr lang="sk-SK" b="1" dirty="0" smtClean="0"/>
              <a:t>: </a:t>
            </a:r>
            <a:br>
              <a:rPr lang="sk-SK" b="1" dirty="0" smtClean="0"/>
            </a:br>
            <a:r>
              <a:rPr lang="sk-SK" sz="2700" b="1" dirty="0" smtClean="0">
                <a:effectLst>
                  <a:outerShdw blurRad="38100" dist="38100" dir="2700000" algn="tl">
                    <a:srgbClr val="000000">
                      <a:alpha val="43137"/>
                    </a:srgbClr>
                  </a:outerShdw>
                </a:effectLst>
              </a:rPr>
              <a:t>kmeň</a:t>
            </a:r>
            <a:r>
              <a:rPr lang="sk-SK" sz="2700" b="1" dirty="0">
                <a:effectLst>
                  <a:outerShdw blurRad="38100" dist="38100" dir="2700000" algn="tl">
                    <a:srgbClr val="000000">
                      <a:alpha val="43137"/>
                    </a:srgbClr>
                  </a:outerShdw>
                </a:effectLst>
              </a:rPr>
              <a:t>, </a:t>
            </a:r>
            <a:r>
              <a:rPr lang="sk-SK" sz="2700" b="1" i="1" dirty="0">
                <a:effectLst>
                  <a:outerShdw blurRad="38100" dist="38100" dir="2700000" algn="tl">
                    <a:srgbClr val="000000">
                      <a:alpha val="43137"/>
                    </a:srgbClr>
                  </a:outerShdw>
                </a:effectLst>
                <a:hlinkClick r:id="rId2" tooltip="Lactobacillus bulgaricus GLB44"/>
              </a:rPr>
              <a:t>Lactobacillus bulgaricus</a:t>
            </a:r>
            <a:r>
              <a:rPr lang="sk-SK" sz="2700" b="1" dirty="0">
                <a:effectLst>
                  <a:outerShdw blurRad="38100" dist="38100" dir="2700000" algn="tl">
                    <a:srgbClr val="000000">
                      <a:alpha val="43137"/>
                    </a:srgbClr>
                  </a:outerShdw>
                </a:effectLst>
                <a:hlinkClick r:id="rId2" tooltip="Lactobacillus bulgaricus GLB44"/>
              </a:rPr>
              <a:t> GLB44</a:t>
            </a:r>
            <a:r>
              <a:rPr lang="sk-SK" sz="2700" b="1" dirty="0">
                <a:effectLst>
                  <a:outerShdw blurRad="38100" dist="38100" dir="2700000" algn="tl">
                    <a:srgbClr val="000000">
                      <a:alpha val="43137"/>
                    </a:srgbClr>
                  </a:outerShdw>
                </a:effectLst>
              </a:rPr>
              <a:t> , sa extrahuje z listov </a:t>
            </a:r>
            <a:r>
              <a:rPr lang="sk-SK" sz="2700" b="1" i="1" dirty="0" err="1">
                <a:effectLst>
                  <a:outerShdw blurRad="38100" dist="38100" dir="2700000" algn="tl">
                    <a:srgbClr val="000000">
                      <a:alpha val="43137"/>
                    </a:srgbClr>
                  </a:outerShdw>
                </a:effectLst>
                <a:hlinkClick r:id="rId3" tooltip="Galanthus nivalis"/>
              </a:rPr>
              <a:t>Galanthus</a:t>
            </a:r>
            <a:r>
              <a:rPr lang="sk-SK" sz="2700" b="1" i="1" dirty="0">
                <a:effectLst>
                  <a:outerShdw blurRad="38100" dist="38100" dir="2700000" algn="tl">
                    <a:srgbClr val="000000">
                      <a:alpha val="43137"/>
                    </a:srgbClr>
                  </a:outerShdw>
                </a:effectLst>
                <a:hlinkClick r:id="rId3" tooltip="Galanthus nivalis"/>
              </a:rPr>
              <a:t> </a:t>
            </a:r>
            <a:r>
              <a:rPr lang="sk-SK" sz="2700" b="1" i="1" dirty="0" err="1">
                <a:effectLst>
                  <a:outerShdw blurRad="38100" dist="38100" dir="2700000" algn="tl">
                    <a:srgbClr val="000000">
                      <a:alpha val="43137"/>
                    </a:srgbClr>
                  </a:outerShdw>
                </a:effectLst>
                <a:hlinkClick r:id="rId3" tooltip="Galanthus nivalis"/>
              </a:rPr>
              <a:t>nivalis</a:t>
            </a:r>
            <a:r>
              <a:rPr lang="sk-SK" sz="2700" b="1" dirty="0">
                <a:effectLst>
                  <a:outerShdw blurRad="38100" dist="38100" dir="2700000" algn="tl">
                    <a:srgbClr val="000000">
                      <a:alpha val="43137"/>
                    </a:srgbClr>
                  </a:outerShdw>
                </a:effectLst>
              </a:rPr>
              <a:t> (</a:t>
            </a:r>
            <a:r>
              <a:rPr lang="sk-SK" sz="2700" b="1" dirty="0" smtClean="0">
                <a:effectLst>
                  <a:outerShdw blurRad="38100" dist="38100" dir="2700000" algn="tl">
                    <a:srgbClr val="000000">
                      <a:alpha val="43137"/>
                    </a:srgbClr>
                  </a:outerShdw>
                </a:effectLst>
              </a:rPr>
              <a:t>kvetu </a:t>
            </a:r>
            <a:r>
              <a:rPr lang="sk-SK" sz="2700" b="1" dirty="0">
                <a:effectLst>
                  <a:outerShdw blurRad="38100" dist="38100" dir="2700000" algn="tl">
                    <a:srgbClr val="000000">
                      <a:alpha val="43137"/>
                    </a:srgbClr>
                  </a:outerShdw>
                </a:effectLst>
              </a:rPr>
              <a:t>snežienky) v </a:t>
            </a:r>
            <a:r>
              <a:rPr lang="sk-SK" sz="2700" b="1" dirty="0" smtClean="0">
                <a:effectLst>
                  <a:outerShdw blurRad="38100" dist="38100" dir="2700000" algn="tl">
                    <a:srgbClr val="000000">
                      <a:alpha val="43137"/>
                    </a:srgbClr>
                  </a:outerShdw>
                </a:effectLst>
              </a:rPr>
              <a:t>Bulharsku?</a:t>
            </a:r>
            <a:r>
              <a:rPr lang="sk-SK" sz="2700" b="1" dirty="0">
                <a:effectLst>
                  <a:outerShdw blurRad="38100" dist="38100" dir="2700000" algn="tl">
                    <a:srgbClr val="000000">
                      <a:alpha val="43137"/>
                    </a:srgbClr>
                  </a:outerShdw>
                </a:effectLst>
              </a:rPr>
              <a:t/>
            </a:r>
            <a:br>
              <a:rPr lang="sk-SK" sz="2700" b="1" dirty="0">
                <a:effectLst>
                  <a:outerShdw blurRad="38100" dist="38100" dir="2700000" algn="tl">
                    <a:srgbClr val="000000">
                      <a:alpha val="43137"/>
                    </a:srgbClr>
                  </a:outerShdw>
                </a:effectLst>
              </a:rPr>
            </a:br>
            <a:endParaRPr lang="sk-SK" sz="2700"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935182" y="2140527"/>
            <a:ext cx="8338820" cy="3848880"/>
          </a:xfrm>
        </p:spPr>
        <p:txBody>
          <a:bodyPr>
            <a:normAutofit lnSpcReduction="10000"/>
          </a:bodyPr>
          <a:lstStyle/>
          <a:p>
            <a:r>
              <a:rPr lang="sk-SK" b="1" dirty="0"/>
              <a:t>Ilya Metchnikoff</a:t>
            </a:r>
            <a:r>
              <a:rPr lang="sk-SK" dirty="0"/>
              <a:t> , profesor na</a:t>
            </a:r>
            <a:r>
              <a:rPr lang="sk-SK" dirty="0">
                <a:solidFill>
                  <a:schemeClr val="accent2">
                    <a:lumMod val="50000"/>
                  </a:schemeClr>
                </a:solidFill>
              </a:rPr>
              <a:t> </a:t>
            </a:r>
            <a:r>
              <a:rPr lang="sk-SK" b="1" dirty="0">
                <a:solidFill>
                  <a:schemeClr val="accent2">
                    <a:lumMod val="50000"/>
                  </a:schemeClr>
                </a:solidFill>
              </a:rPr>
              <a:t>Pasteurovom inštitúte</a:t>
            </a:r>
            <a:r>
              <a:rPr lang="sk-SK" dirty="0"/>
              <a:t> v Paríži</a:t>
            </a:r>
            <a:r>
              <a:rPr lang="sk-SK" dirty="0" smtClean="0"/>
              <a:t>, v roku 1918 </a:t>
            </a:r>
            <a:r>
              <a:rPr lang="sk-SK" dirty="0"/>
              <a:t>skúmal vzťah medzi dlhovekosťou Bulharov a ich konzumáciou </a:t>
            </a:r>
            <a:r>
              <a:rPr lang="sk-SK" dirty="0" smtClean="0"/>
              <a:t> jogurtov.</a:t>
            </a:r>
          </a:p>
          <a:p>
            <a:r>
              <a:rPr lang="sk-SK" dirty="0" smtClean="0"/>
              <a:t>Bol presvedčený o tom, </a:t>
            </a:r>
            <a:r>
              <a:rPr lang="sk-SK" dirty="0"/>
              <a:t>že starnutie je spôsobené hnilobnou </a:t>
            </a:r>
            <a:r>
              <a:rPr lang="sk-SK" dirty="0" smtClean="0"/>
              <a:t>činnosťou</a:t>
            </a:r>
            <a:r>
              <a:rPr lang="sk-SK" dirty="0"/>
              <a:t> mikróbov, ktoré produkujú toxické látky v </a:t>
            </a:r>
            <a:r>
              <a:rPr lang="sk-SK" dirty="0" smtClean="0"/>
              <a:t>čreve a sú </a:t>
            </a:r>
            <a:r>
              <a:rPr lang="sk-SK" dirty="0"/>
              <a:t>podľa neho príčinou fyzických zmien spojených so starobou</a:t>
            </a:r>
            <a:r>
              <a:rPr lang="sk-SK" dirty="0" smtClean="0"/>
              <a:t>. </a:t>
            </a:r>
            <a:r>
              <a:rPr lang="sk-SK" dirty="0"/>
              <a:t>Už vtedy bolo známe, že fermentácia baktériami mliečneho kvasenia bráni znehodnocovaniu mlieka kvôli jeho nízkemu</a:t>
            </a:r>
            <a:r>
              <a:rPr lang="sk-SK" dirty="0">
                <a:solidFill>
                  <a:schemeClr val="accent5"/>
                </a:solidFill>
              </a:rPr>
              <a:t> </a:t>
            </a:r>
            <a:r>
              <a:rPr lang="sk-SK" b="1" dirty="0">
                <a:solidFill>
                  <a:schemeClr val="tx1"/>
                </a:solidFill>
              </a:rPr>
              <a:t>pH</a:t>
            </a:r>
            <a:r>
              <a:rPr lang="sk-SK" dirty="0">
                <a:solidFill>
                  <a:schemeClr val="accent5"/>
                </a:solidFill>
              </a:rPr>
              <a:t> </a:t>
            </a:r>
            <a:r>
              <a:rPr lang="sk-SK" dirty="0" smtClean="0"/>
              <a:t>. </a:t>
            </a:r>
          </a:p>
          <a:p>
            <a:r>
              <a:rPr lang="sk-SK" dirty="0" smtClean="0"/>
              <a:t>Metchnikoffov </a:t>
            </a:r>
            <a:r>
              <a:rPr lang="sk-SK" dirty="0"/>
              <a:t>výskum tiež </a:t>
            </a:r>
            <a:r>
              <a:rPr lang="sk-SK" dirty="0" smtClean="0"/>
              <a:t>zaznamenal</a:t>
            </a:r>
            <a:r>
              <a:rPr lang="sk-SK" dirty="0"/>
              <a:t>, že vidiecke populácie v juhovýchodnej </a:t>
            </a:r>
            <a:r>
              <a:rPr lang="sk-SK" dirty="0" smtClean="0"/>
              <a:t>Európe</a:t>
            </a:r>
            <a:r>
              <a:rPr lang="sk-SK" dirty="0"/>
              <a:t> </a:t>
            </a:r>
            <a:r>
              <a:rPr lang="sk-SK" dirty="0" smtClean="0"/>
              <a:t>a v ruských stepiach, </a:t>
            </a:r>
            <a:r>
              <a:rPr lang="sk-SK" dirty="0"/>
              <a:t>denne konzumujú mlieko fermentované baktériami mliečneho kvasenia a žijú relatívne dlhšie ako iné populácie. Na základe týchto údajov Metchnikoff </a:t>
            </a:r>
            <a:r>
              <a:rPr lang="sk-SK" dirty="0" smtClean="0"/>
              <a:t>zistil, </a:t>
            </a:r>
            <a:r>
              <a:rPr lang="sk-SK" dirty="0"/>
              <a:t>že konzumácia fermentovaného mlieka vyživuje črevo neškodnými baktériami mliečneho kvasenia, ktoré zvyšujú črevnú kyslosť a potláčajú rast </a:t>
            </a:r>
            <a:r>
              <a:rPr lang="sk-SK" dirty="0" smtClean="0"/>
              <a:t>škodlivých baktérií a </a:t>
            </a:r>
            <a:r>
              <a:rPr lang="sk-SK" dirty="0"/>
              <a:t>pomáhajú štiepiť a tráviť </a:t>
            </a:r>
            <a:r>
              <a:rPr lang="sk-SK" dirty="0" smtClean="0"/>
              <a:t>bielkoviny.</a:t>
            </a:r>
            <a:endParaRPr lang="sk-SK" dirty="0"/>
          </a:p>
        </p:txBody>
      </p:sp>
      <p:pic>
        <p:nvPicPr>
          <p:cNvPr id="4" name="Picture 2" descr="https://healthycom.cz/img/product/630db99c1a2bb.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71710" y="1999330"/>
            <a:ext cx="2582047" cy="41312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92703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018308" y="609600"/>
            <a:ext cx="8255694" cy="1320800"/>
          </a:xfrm>
        </p:spPr>
        <p:txBody>
          <a:bodyPr/>
          <a:lstStyle/>
          <a:p>
            <a:r>
              <a:rPr lang="sk-SK" b="1" dirty="0"/>
              <a:t> </a:t>
            </a:r>
            <a:r>
              <a:rPr lang="sk-SK" b="1" dirty="0">
                <a:effectLst>
                  <a:outerShdw blurRad="38100" dist="38100" dir="2700000" algn="tl">
                    <a:srgbClr val="000000">
                      <a:alpha val="43137"/>
                    </a:srgbClr>
                  </a:outerShdw>
                </a:effectLst>
              </a:rPr>
              <a:t>F</a:t>
            </a:r>
            <a:r>
              <a:rPr lang="sk-SK" b="1" dirty="0" smtClean="0">
                <a:effectLst>
                  <a:outerShdw blurRad="38100" dist="38100" dir="2700000" algn="tl">
                    <a:srgbClr val="000000">
                      <a:alpha val="43137"/>
                    </a:srgbClr>
                  </a:outerShdw>
                </a:effectLst>
              </a:rPr>
              <a:t>ruktooligosacharidy</a:t>
            </a:r>
            <a:r>
              <a:rPr lang="sk-SK" b="1" dirty="0">
                <a:effectLst>
                  <a:outerShdw blurRad="38100" dist="38100" dir="2700000" algn="tl">
                    <a:srgbClr val="000000">
                      <a:alpha val="43137"/>
                    </a:srgbClr>
                  </a:outerShdw>
                </a:effectLst>
              </a:rPr>
              <a:t/>
            </a:r>
            <a:br>
              <a:rPr lang="sk-SK" b="1" dirty="0">
                <a:effectLst>
                  <a:outerShdw blurRad="38100" dist="38100" dir="2700000" algn="tl">
                    <a:srgbClr val="000000">
                      <a:alpha val="43137"/>
                    </a:srgbClr>
                  </a:outerShdw>
                </a:effectLst>
              </a:rPr>
            </a:br>
            <a:endParaRPr lang="sk-SK"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1018308" y="2160589"/>
            <a:ext cx="6774873" cy="3880773"/>
          </a:xfrm>
        </p:spPr>
        <p:txBody>
          <a:bodyPr/>
          <a:lstStyle/>
          <a:p>
            <a:r>
              <a:rPr lang="sk-SK" dirty="0" smtClean="0">
                <a:solidFill>
                  <a:schemeClr val="tx1"/>
                </a:solidFill>
              </a:rPr>
              <a:t>alebo prebiotiká sa </a:t>
            </a:r>
            <a:r>
              <a:rPr lang="sk-SK" dirty="0">
                <a:solidFill>
                  <a:schemeClr val="tx1"/>
                </a:solidFill>
              </a:rPr>
              <a:t>vyskytujú v mnohých potravinových doplnkoch slúžiacich na podporu prirodzenej črevnej mikroflóry </a:t>
            </a:r>
            <a:r>
              <a:rPr lang="sk-SK" dirty="0" smtClean="0">
                <a:solidFill>
                  <a:schemeClr val="tx1"/>
                </a:solidFill>
              </a:rPr>
              <a:t>čiže bakteriálneho </a:t>
            </a:r>
            <a:r>
              <a:rPr lang="sk-SK" dirty="0">
                <a:solidFill>
                  <a:schemeClr val="tx1"/>
                </a:solidFill>
              </a:rPr>
              <a:t>osídlenia </a:t>
            </a:r>
            <a:r>
              <a:rPr lang="sk-SK" dirty="0" smtClean="0">
                <a:solidFill>
                  <a:schemeClr val="tx1"/>
                </a:solidFill>
              </a:rPr>
              <a:t>čreva. </a:t>
            </a:r>
            <a:r>
              <a:rPr lang="sk-SK" dirty="0">
                <a:solidFill>
                  <a:schemeClr val="tx1"/>
                </a:solidFill>
              </a:rPr>
              <a:t>Prirodzene sa tieto látky </a:t>
            </a:r>
            <a:r>
              <a:rPr lang="sk-SK" dirty="0" smtClean="0">
                <a:solidFill>
                  <a:schemeClr val="tx1"/>
                </a:solidFill>
              </a:rPr>
              <a:t>vyskytujú </a:t>
            </a:r>
            <a:r>
              <a:rPr lang="sk-SK" dirty="0">
                <a:solidFill>
                  <a:schemeClr val="tx1"/>
                </a:solidFill>
              </a:rPr>
              <a:t>v mnohých </a:t>
            </a:r>
            <a:r>
              <a:rPr lang="sk-SK" dirty="0" smtClean="0">
                <a:solidFill>
                  <a:schemeClr val="tx1"/>
                </a:solidFill>
              </a:rPr>
              <a:t>rastlinách ako </a:t>
            </a:r>
            <a:r>
              <a:rPr lang="sk-SK" b="1" dirty="0" smtClean="0">
                <a:solidFill>
                  <a:schemeClr val="tx1"/>
                </a:solidFill>
              </a:rPr>
              <a:t>špargľa, pór, cibuľa,</a:t>
            </a:r>
            <a:r>
              <a:rPr lang="sk-SK" b="1" dirty="0">
                <a:solidFill>
                  <a:schemeClr val="tx1"/>
                </a:solidFill>
              </a:rPr>
              <a:t> </a:t>
            </a:r>
            <a:r>
              <a:rPr lang="sk-SK" b="1" dirty="0" smtClean="0">
                <a:solidFill>
                  <a:schemeClr val="tx1"/>
                </a:solidFill>
              </a:rPr>
              <a:t>cesnak</a:t>
            </a:r>
            <a:r>
              <a:rPr lang="sk-SK" u="sng" dirty="0" smtClean="0">
                <a:solidFill>
                  <a:schemeClr val="tx1"/>
                </a:solidFill>
              </a:rPr>
              <a:t> </a:t>
            </a:r>
            <a:r>
              <a:rPr lang="sk-SK" dirty="0">
                <a:solidFill>
                  <a:schemeClr val="tx1"/>
                </a:solidFill>
              </a:rPr>
              <a:t>alebo </a:t>
            </a:r>
            <a:r>
              <a:rPr lang="sk-SK" b="1" dirty="0" smtClean="0">
                <a:solidFill>
                  <a:schemeClr val="tx1"/>
                </a:solidFill>
              </a:rPr>
              <a:t>artičok</a:t>
            </a:r>
            <a:r>
              <a:rPr lang="sk-SK" dirty="0" smtClean="0">
                <a:solidFill>
                  <a:schemeClr val="tx1"/>
                </a:solidFill>
              </a:rPr>
              <a:t>.</a:t>
            </a:r>
            <a:endParaRPr lang="sk-SK" dirty="0">
              <a:solidFill>
                <a:schemeClr val="tx1"/>
              </a:solidFill>
            </a:endParaRPr>
          </a:p>
          <a:p>
            <a:r>
              <a:rPr lang="sk-SK" dirty="0" smtClean="0">
                <a:solidFill>
                  <a:schemeClr val="tx1"/>
                </a:solidFill>
              </a:rPr>
              <a:t>Nezanedbateľným </a:t>
            </a:r>
            <a:r>
              <a:rPr lang="sk-SK" dirty="0">
                <a:solidFill>
                  <a:schemeClr val="tx1"/>
                </a:solidFill>
              </a:rPr>
              <a:t>zdrojom </a:t>
            </a:r>
            <a:r>
              <a:rPr lang="sk-SK" dirty="0" err="1" smtClean="0">
                <a:solidFill>
                  <a:schemeClr val="tx1"/>
                </a:solidFill>
              </a:rPr>
              <a:t>fruktooligosacharidov</a:t>
            </a:r>
            <a:r>
              <a:rPr lang="sk-SK" dirty="0" smtClean="0">
                <a:solidFill>
                  <a:schemeClr val="tx1"/>
                </a:solidFill>
              </a:rPr>
              <a:t> je</a:t>
            </a:r>
            <a:r>
              <a:rPr lang="sk-SK" dirty="0">
                <a:solidFill>
                  <a:schemeClr val="tx1"/>
                </a:solidFill>
              </a:rPr>
              <a:t> </a:t>
            </a:r>
            <a:r>
              <a:rPr lang="sk-SK" b="1" dirty="0">
                <a:solidFill>
                  <a:schemeClr val="tx1"/>
                </a:solidFill>
              </a:rPr>
              <a:t>koreň </a:t>
            </a:r>
            <a:r>
              <a:rPr lang="sk-SK" b="1" dirty="0" smtClean="0">
                <a:solidFill>
                  <a:schemeClr val="tx1"/>
                </a:solidFill>
              </a:rPr>
              <a:t>čakanky</a:t>
            </a:r>
            <a:r>
              <a:rPr lang="sk-SK" b="1" dirty="0">
                <a:solidFill>
                  <a:schemeClr val="tx1"/>
                </a:solidFill>
              </a:rPr>
              <a:t> </a:t>
            </a:r>
            <a:r>
              <a:rPr lang="sk-SK" dirty="0" smtClean="0">
                <a:solidFill>
                  <a:schemeClr val="tx1"/>
                </a:solidFill>
              </a:rPr>
              <a:t>poznáme ho aj pod názvom INULIN, ktorý je tiež veľmi dôležitou zložkou produktu </a:t>
            </a:r>
          </a:p>
          <a:p>
            <a:pPr marL="0" indent="0">
              <a:buNone/>
            </a:pPr>
            <a:r>
              <a:rPr lang="sk-SK" sz="3200" dirty="0">
                <a:solidFill>
                  <a:schemeClr val="tx1"/>
                </a:solidFill>
              </a:rPr>
              <a:t> </a:t>
            </a:r>
            <a:r>
              <a:rPr lang="sk-SK" sz="3200" dirty="0" smtClean="0">
                <a:solidFill>
                  <a:schemeClr val="tx1"/>
                </a:solidFill>
              </a:rPr>
              <a:t>  LACTOBACUM</a:t>
            </a:r>
          </a:p>
          <a:p>
            <a:pPr marL="0" indent="0">
              <a:buNone/>
            </a:pPr>
            <a:endParaRPr lang="sk-SK" dirty="0" smtClean="0">
              <a:solidFill>
                <a:schemeClr val="tx1"/>
              </a:solidFill>
            </a:endParaRPr>
          </a:p>
          <a:p>
            <a:pPr marL="0" indent="0">
              <a:buNone/>
            </a:pPr>
            <a:r>
              <a:rPr lang="sk-SK" dirty="0" smtClean="0">
                <a:solidFill>
                  <a:schemeClr val="tx1"/>
                </a:solidFill>
              </a:rPr>
              <a:t>   </a:t>
            </a:r>
            <a:endParaRPr lang="sk-SK" dirty="0">
              <a:solidFill>
                <a:schemeClr val="tx1"/>
              </a:solidFill>
            </a:endParaRPr>
          </a:p>
        </p:txBody>
      </p:sp>
      <p:pic>
        <p:nvPicPr>
          <p:cNvPr id="4" name="Picture 4" descr="čakanka koreň 75 g, bylinný ča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36093" y="349857"/>
            <a:ext cx="3055907" cy="375111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https://healthycom.cz/img/product/630db99c1a2bb.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3181" y="2330801"/>
            <a:ext cx="2582047" cy="413127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2" descr="https://www.healthycom.cz/images/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54334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018308" y="609600"/>
            <a:ext cx="8255694" cy="1320800"/>
          </a:xfrm>
        </p:spPr>
        <p:txBody>
          <a:bodyPr/>
          <a:lstStyle/>
          <a:p>
            <a:r>
              <a:rPr lang="sk-SK" b="1" dirty="0">
                <a:effectLst>
                  <a:outerShdw blurRad="38100" dist="38100" dir="2700000" algn="tl">
                    <a:srgbClr val="000000">
                      <a:alpha val="43137"/>
                    </a:srgbClr>
                  </a:outerShdw>
                </a:effectLst>
              </a:rPr>
              <a:t>Vedeli ste, že: </a:t>
            </a:r>
            <a:r>
              <a:rPr lang="sk-SK" b="1" dirty="0" smtClean="0">
                <a:effectLst>
                  <a:outerShdw blurRad="38100" dist="38100" dir="2700000" algn="tl">
                    <a:srgbClr val="000000">
                      <a:alpha val="43137"/>
                    </a:srgbClr>
                  </a:outerShdw>
                </a:effectLst>
              </a:rPr>
              <a:t>PREBIOTIKUM - INULÍN</a:t>
            </a:r>
            <a:endParaRPr lang="sk-SK" b="1" dirty="0"/>
          </a:p>
        </p:txBody>
      </p:sp>
      <p:sp>
        <p:nvSpPr>
          <p:cNvPr id="3" name="Zástupný symbol obsahu 2"/>
          <p:cNvSpPr>
            <a:spLocks noGrp="1"/>
          </p:cNvSpPr>
          <p:nvPr>
            <p:ph idx="1"/>
          </p:nvPr>
        </p:nvSpPr>
        <p:spPr>
          <a:xfrm>
            <a:off x="1018308" y="2160589"/>
            <a:ext cx="8255693" cy="3880773"/>
          </a:xfrm>
        </p:spPr>
        <p:txBody>
          <a:bodyPr>
            <a:normAutofit fontScale="92500"/>
          </a:bodyPr>
          <a:lstStyle/>
          <a:p>
            <a:r>
              <a:rPr lang="sk-SK" dirty="0" smtClean="0">
                <a:solidFill>
                  <a:schemeClr val="tx1"/>
                </a:solidFill>
              </a:rPr>
              <a:t>sa nachádza aj v ovocí, ale tu </a:t>
            </a:r>
            <a:r>
              <a:rPr lang="sk-SK" dirty="0">
                <a:solidFill>
                  <a:schemeClr val="tx1"/>
                </a:solidFill>
              </a:rPr>
              <a:t>platí, že čím je ovocie zrelšie, tým nižší obsah inulínu </a:t>
            </a:r>
            <a:r>
              <a:rPr lang="sk-SK" dirty="0" smtClean="0">
                <a:solidFill>
                  <a:schemeClr val="tx1"/>
                </a:solidFill>
              </a:rPr>
              <a:t>má?</a:t>
            </a:r>
            <a:r>
              <a:rPr lang="sk-SK" dirty="0">
                <a:solidFill>
                  <a:schemeClr val="tx1"/>
                </a:solidFill>
              </a:rPr>
              <a:t> </a:t>
            </a:r>
            <a:endParaRPr lang="sk-SK" dirty="0" smtClean="0">
              <a:solidFill>
                <a:schemeClr val="tx1"/>
              </a:solidFill>
            </a:endParaRPr>
          </a:p>
          <a:p>
            <a:r>
              <a:rPr lang="sk-SK" dirty="0" err="1" smtClean="0">
                <a:solidFill>
                  <a:schemeClr val="tx1"/>
                </a:solidFill>
              </a:rPr>
              <a:t>Kdežto</a:t>
            </a:r>
            <a:r>
              <a:rPr lang="sk-SK" dirty="0" smtClean="0">
                <a:solidFill>
                  <a:schemeClr val="tx1"/>
                </a:solidFill>
              </a:rPr>
              <a:t> pri zelenine vysoký </a:t>
            </a:r>
            <a:r>
              <a:rPr lang="sk-SK" dirty="0">
                <a:solidFill>
                  <a:schemeClr val="tx1"/>
                </a:solidFill>
              </a:rPr>
              <a:t>obsah inulínu zostáva po celú </a:t>
            </a:r>
            <a:r>
              <a:rPr lang="sk-SK" dirty="0" smtClean="0">
                <a:solidFill>
                  <a:schemeClr val="tx1"/>
                </a:solidFill>
              </a:rPr>
              <a:t>dobu, hlavne </a:t>
            </a:r>
            <a:r>
              <a:rPr lang="sk-SK" dirty="0">
                <a:solidFill>
                  <a:schemeClr val="tx1"/>
                </a:solidFill>
              </a:rPr>
              <a:t>pri koreňovej zelenine </a:t>
            </a:r>
            <a:r>
              <a:rPr lang="sk-SK" dirty="0" smtClean="0">
                <a:solidFill>
                  <a:schemeClr val="tx1"/>
                </a:solidFill>
              </a:rPr>
              <a:t>a v hľuzách a </a:t>
            </a:r>
            <a:r>
              <a:rPr lang="sk-SK" dirty="0">
                <a:solidFill>
                  <a:schemeClr val="tx1"/>
                </a:solidFill>
              </a:rPr>
              <a:t>to aj </a:t>
            </a:r>
            <a:r>
              <a:rPr lang="sk-SK" dirty="0" smtClean="0">
                <a:solidFill>
                  <a:schemeClr val="tx1"/>
                </a:solidFill>
              </a:rPr>
              <a:t>počas </a:t>
            </a:r>
            <a:r>
              <a:rPr lang="sk-SK" dirty="0">
                <a:solidFill>
                  <a:schemeClr val="tx1"/>
                </a:solidFill>
              </a:rPr>
              <a:t>skladovania</a:t>
            </a:r>
            <a:r>
              <a:rPr lang="sk-SK" dirty="0" smtClean="0">
                <a:solidFill>
                  <a:schemeClr val="tx1"/>
                </a:solidFill>
              </a:rPr>
              <a:t>.</a:t>
            </a:r>
          </a:p>
          <a:p>
            <a:r>
              <a:rPr lang="sk-SK" dirty="0">
                <a:solidFill>
                  <a:schemeClr val="tx1"/>
                </a:solidFill>
              </a:rPr>
              <a:t>Napriek tomu, že </a:t>
            </a:r>
            <a:r>
              <a:rPr lang="sk-SK" dirty="0" err="1">
                <a:solidFill>
                  <a:schemeClr val="tx1"/>
                </a:solidFill>
              </a:rPr>
              <a:t>fruktooligosacharidy</a:t>
            </a:r>
            <a:r>
              <a:rPr lang="sk-SK" dirty="0">
                <a:solidFill>
                  <a:schemeClr val="tx1"/>
                </a:solidFill>
              </a:rPr>
              <a:t> pôsobia priaznivo predovšetkým na rast </a:t>
            </a:r>
            <a:r>
              <a:rPr lang="sk-SK" dirty="0" err="1">
                <a:solidFill>
                  <a:schemeClr val="tx1"/>
                </a:solidFill>
              </a:rPr>
              <a:t>laktobacilov</a:t>
            </a:r>
            <a:r>
              <a:rPr lang="sk-SK" dirty="0">
                <a:solidFill>
                  <a:schemeClr val="tx1"/>
                </a:solidFill>
              </a:rPr>
              <a:t>,  je dokázané priaznivé ovplyvnenie aj ostatných priaznivých kmeňov črevných </a:t>
            </a:r>
            <a:r>
              <a:rPr lang="sk-SK" dirty="0" smtClean="0">
                <a:solidFill>
                  <a:schemeClr val="tx1"/>
                </a:solidFill>
              </a:rPr>
              <a:t>mikroorganizmov. </a:t>
            </a:r>
          </a:p>
          <a:p>
            <a:r>
              <a:rPr lang="sk-SK" dirty="0" err="1" smtClean="0">
                <a:solidFill>
                  <a:schemeClr val="tx1"/>
                </a:solidFill>
              </a:rPr>
              <a:t>Inulin</a:t>
            </a:r>
            <a:r>
              <a:rPr lang="sk-SK" dirty="0" smtClean="0">
                <a:solidFill>
                  <a:schemeClr val="tx1"/>
                </a:solidFill>
              </a:rPr>
              <a:t> </a:t>
            </a:r>
            <a:r>
              <a:rPr lang="sk-SK" dirty="0">
                <a:solidFill>
                  <a:schemeClr val="tx1"/>
                </a:solidFill>
              </a:rPr>
              <a:t>je </a:t>
            </a:r>
            <a:r>
              <a:rPr lang="sk-SK" dirty="0" err="1">
                <a:solidFill>
                  <a:schemeClr val="tx1"/>
                </a:solidFill>
              </a:rPr>
              <a:t>fruktooligosacharid</a:t>
            </a:r>
            <a:r>
              <a:rPr lang="sk-SK" dirty="0">
                <a:solidFill>
                  <a:schemeClr val="tx1"/>
                </a:solidFill>
              </a:rPr>
              <a:t>, ktorý pôsobí ako </a:t>
            </a:r>
            <a:r>
              <a:rPr lang="sk-SK" dirty="0" err="1">
                <a:solidFill>
                  <a:schemeClr val="tx1"/>
                </a:solidFill>
              </a:rPr>
              <a:t>prebiotikum</a:t>
            </a:r>
            <a:r>
              <a:rPr lang="sk-SK" dirty="0">
                <a:solidFill>
                  <a:schemeClr val="tx1"/>
                </a:solidFill>
              </a:rPr>
              <a:t>, stimuluje rast priateľských a zdravých črevných baktérií, čím podporuje zdravé hrubé črevo. Keďže má zároveň veľmi nízky glykemický index, je vhodný pre ľudí, ktorí sú na prísnej </a:t>
            </a:r>
            <a:r>
              <a:rPr lang="sk-SK" dirty="0" smtClean="0">
                <a:solidFill>
                  <a:schemeClr val="tx1"/>
                </a:solidFill>
              </a:rPr>
              <a:t>diéte. Dokonca je</a:t>
            </a:r>
            <a:r>
              <a:rPr lang="sk-SK" dirty="0">
                <a:solidFill>
                  <a:schemeClr val="tx1"/>
                </a:solidFill>
              </a:rPr>
              <a:t> ako jeden z mála </a:t>
            </a:r>
            <a:r>
              <a:rPr lang="sk-SK" dirty="0" smtClean="0">
                <a:solidFill>
                  <a:schemeClr val="tx1"/>
                </a:solidFill>
              </a:rPr>
              <a:t>produktov, vysoko účinný pri podpore </a:t>
            </a:r>
            <a:r>
              <a:rPr lang="sk-SK" dirty="0">
                <a:solidFill>
                  <a:schemeClr val="tx1"/>
                </a:solidFill>
              </a:rPr>
              <a:t>činnosti </a:t>
            </a:r>
            <a:r>
              <a:rPr lang="sk-SK" dirty="0" smtClean="0">
                <a:solidFill>
                  <a:schemeClr val="tx1"/>
                </a:solidFill>
              </a:rPr>
              <a:t>pankreasu.</a:t>
            </a:r>
            <a:r>
              <a:rPr lang="sk-SK" dirty="0">
                <a:solidFill>
                  <a:schemeClr val="tx1"/>
                </a:solidFill>
              </a:rPr>
              <a:t> </a:t>
            </a:r>
            <a:r>
              <a:rPr lang="sk-SK" dirty="0" smtClean="0">
                <a:solidFill>
                  <a:schemeClr val="tx1"/>
                </a:solidFill>
              </a:rPr>
              <a:t>Pre </a:t>
            </a:r>
            <a:r>
              <a:rPr lang="sk-SK" dirty="0">
                <a:solidFill>
                  <a:schemeClr val="tx1"/>
                </a:solidFill>
              </a:rPr>
              <a:t>jeho schopnosť vyrovnávať hladinu cukru v krvi</a:t>
            </a:r>
            <a:r>
              <a:rPr lang="sk-SK" dirty="0" smtClean="0">
                <a:solidFill>
                  <a:schemeClr val="tx1"/>
                </a:solidFill>
              </a:rPr>
              <a:t> je </a:t>
            </a:r>
            <a:r>
              <a:rPr lang="sk-SK" dirty="0">
                <a:solidFill>
                  <a:schemeClr val="tx1"/>
                </a:solidFill>
              </a:rPr>
              <a:t>odporúčaný aj ako podporný liek </a:t>
            </a:r>
            <a:r>
              <a:rPr lang="sk-SK" dirty="0" smtClean="0">
                <a:solidFill>
                  <a:schemeClr val="tx1"/>
                </a:solidFill>
              </a:rPr>
              <a:t>pri diabete. </a:t>
            </a:r>
            <a:endParaRPr lang="sk-SK" dirty="0">
              <a:solidFill>
                <a:schemeClr val="tx1"/>
              </a:solidFill>
            </a:endParaRPr>
          </a:p>
        </p:txBody>
      </p:sp>
      <p:pic>
        <p:nvPicPr>
          <p:cNvPr id="6"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88302" y="2035338"/>
            <a:ext cx="2582047" cy="41312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19011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028700" y="609600"/>
            <a:ext cx="8245302" cy="1320800"/>
          </a:xfrm>
        </p:spPr>
        <p:txBody>
          <a:bodyPr>
            <a:noAutofit/>
          </a:bodyPr>
          <a:lstStyle/>
          <a:p>
            <a:r>
              <a:rPr lang="sk-SK" sz="3200" b="1" dirty="0" smtClean="0">
                <a:effectLst>
                  <a:outerShdw blurRad="38100" dist="38100" dir="2700000" algn="tl">
                    <a:srgbClr val="000000">
                      <a:alpha val="43137"/>
                    </a:srgbClr>
                  </a:outerShdw>
                </a:effectLst>
              </a:rPr>
              <a:t>Zhrnutie:</a:t>
            </a:r>
            <a:br>
              <a:rPr lang="sk-SK" sz="3200" b="1" dirty="0" smtClean="0">
                <a:effectLst>
                  <a:outerShdw blurRad="38100" dist="38100" dir="2700000" algn="tl">
                    <a:srgbClr val="000000">
                      <a:alpha val="43137"/>
                    </a:srgbClr>
                  </a:outerShdw>
                </a:effectLst>
              </a:rPr>
            </a:br>
            <a:r>
              <a:rPr lang="sk-SK" sz="3200" b="1" dirty="0" smtClean="0">
                <a:effectLst>
                  <a:outerShdw blurRad="38100" dist="38100" dir="2700000" algn="tl">
                    <a:srgbClr val="000000">
                      <a:alpha val="43137"/>
                    </a:srgbClr>
                  </a:outerShdw>
                </a:effectLst>
              </a:rPr>
              <a:t>Pre koho je vhodné užívanie produktu LACTOBAKUM?</a:t>
            </a:r>
            <a:endParaRPr lang="sk-SK" sz="3200"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1028700" y="2711307"/>
            <a:ext cx="7377545" cy="3880773"/>
          </a:xfrm>
        </p:spPr>
        <p:txBody>
          <a:bodyPr/>
          <a:lstStyle/>
          <a:p>
            <a:r>
              <a:rPr lang="sk-SK" dirty="0" smtClean="0"/>
              <a:t>Najjednoduchšie povedané - </a:t>
            </a:r>
            <a:r>
              <a:rPr lang="sk-SK" b="1" dirty="0" smtClean="0">
                <a:effectLst>
                  <a:outerShdw blurRad="38100" dist="38100" dir="2700000" algn="tl">
                    <a:srgbClr val="000000">
                      <a:alpha val="43137"/>
                    </a:srgbClr>
                  </a:outerShdw>
                </a:effectLst>
              </a:rPr>
              <a:t>pre všetkých</a:t>
            </a:r>
            <a:r>
              <a:rPr lang="sk-SK" dirty="0" smtClean="0"/>
              <a:t>. Počnúc bábätkami, pre jeho schopnosť štiepiť a ľahšie, teda, </a:t>
            </a:r>
            <a:r>
              <a:rPr lang="sk-SK" dirty="0"/>
              <a:t>bez komplikácií</a:t>
            </a:r>
            <a:r>
              <a:rPr lang="sk-SK" dirty="0" smtClean="0"/>
              <a:t> stráviť laktózu a kazeín. Pomáha tak predchádzať alergiám a atopickým ekzémom. </a:t>
            </a:r>
          </a:p>
          <a:p>
            <a:r>
              <a:rPr lang="sk-SK" dirty="0" smtClean="0"/>
              <a:t>- pre ženy - pomáha udržiavať správne prostredie pošvovej sliznice a tak predchádzať infekciám. Mimochodom, dámy, to čo môžeme skonzumovať, môžeme použiť aj ako pošvový </a:t>
            </a:r>
            <a:r>
              <a:rPr lang="sk-SK" dirty="0" err="1" smtClean="0"/>
              <a:t>čípok</a:t>
            </a:r>
            <a:r>
              <a:rPr lang="sk-SK" dirty="0" smtClean="0"/>
              <a:t>, teda moja rada znie, pri pošvovej kvasinkovej infekcií nečakajte na zázrak len pri konzumácií produktu LACTOBACUM, ten má v čreve dosť práce, použite ho, naozaj, aj ako čapík do pošvy. </a:t>
            </a:r>
          </a:p>
          <a:p>
            <a:r>
              <a:rPr lang="sk-SK" dirty="0" smtClean="0"/>
              <a:t>Pre lepšie vstrebávanie výživných látok do organizmu</a:t>
            </a:r>
          </a:p>
        </p:txBody>
      </p:sp>
      <p:pic>
        <p:nvPicPr>
          <p:cNvPr id="4"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2035338"/>
            <a:ext cx="2582047" cy="41312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624851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5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350818" y="609600"/>
            <a:ext cx="7923184" cy="1320800"/>
          </a:xfrm>
        </p:spPr>
        <p:txBody>
          <a:bodyPr/>
          <a:lstStyle/>
          <a:p>
            <a:r>
              <a:rPr lang="sk-SK" b="1" dirty="0">
                <a:effectLst>
                  <a:outerShdw blurRad="38100" dist="38100" dir="2700000" algn="tl">
                    <a:srgbClr val="000000">
                      <a:alpha val="43137"/>
                    </a:srgbClr>
                  </a:outerShdw>
                </a:effectLst>
              </a:rPr>
              <a:t>Pre koho je vhodné užívanie produktu LACTOBAKUM?</a:t>
            </a:r>
            <a:endParaRPr lang="sk-SK" dirty="0"/>
          </a:p>
        </p:txBody>
      </p:sp>
      <p:sp>
        <p:nvSpPr>
          <p:cNvPr id="3" name="Zástupný symbol obsahu 2"/>
          <p:cNvSpPr>
            <a:spLocks noGrp="1"/>
          </p:cNvSpPr>
          <p:nvPr>
            <p:ph idx="1"/>
          </p:nvPr>
        </p:nvSpPr>
        <p:spPr>
          <a:xfrm>
            <a:off x="1350818" y="2493818"/>
            <a:ext cx="6587837" cy="3547544"/>
          </a:xfrm>
        </p:spPr>
        <p:txBody>
          <a:bodyPr>
            <a:normAutofit fontScale="92500"/>
          </a:bodyPr>
          <a:lstStyle/>
          <a:p>
            <a:r>
              <a:rPr lang="sk-SK" dirty="0"/>
              <a:t>- pre ľudí, ktorý majú akýkoľvek problém s trávením, či už pomalé trávenie, pálenie záhy, bolesti brucha, kŕče, nafukovanie, hnačku, zápchu, bolesti a pálenie v konečníku. </a:t>
            </a:r>
            <a:endParaRPr lang="sk-SK" dirty="0" smtClean="0"/>
          </a:p>
          <a:p>
            <a:r>
              <a:rPr lang="sk-SK" dirty="0" smtClean="0"/>
              <a:t>- pre tých, ktorý sa chcú vyvarovať akýmkoľvek tráviacim problémom.</a:t>
            </a:r>
          </a:p>
          <a:p>
            <a:r>
              <a:rPr lang="sk-SK" dirty="0" smtClean="0"/>
              <a:t>- pre tých ktorý si chcú udržať zdravú a žiarivú pokožku</a:t>
            </a:r>
          </a:p>
          <a:p>
            <a:r>
              <a:rPr lang="sk-SK" dirty="0" smtClean="0"/>
              <a:t>- pre tých ktorý si chcú udržať zdravie v dobrej kondícií a tam patrí aj   nervový systém, pohybový aparát, urogenitálny trakt a predovšetkým mentálna pohoda.</a:t>
            </a:r>
          </a:p>
          <a:p>
            <a:r>
              <a:rPr lang="sk-SK" dirty="0" smtClean="0"/>
              <a:t>- pre nás všetkých, ktorý chceme mať dlhý ale zdravý život. </a:t>
            </a:r>
            <a:endParaRPr lang="sk-SK" dirty="0"/>
          </a:p>
        </p:txBody>
      </p:sp>
      <p:pic>
        <p:nvPicPr>
          <p:cNvPr id="4"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41493" y="2160589"/>
            <a:ext cx="2582047" cy="41312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11670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883228" y="609599"/>
            <a:ext cx="9528464" cy="2788227"/>
          </a:xfrm>
        </p:spPr>
        <p:txBody>
          <a:bodyPr>
            <a:normAutofit fontScale="90000"/>
          </a:bodyPr>
          <a:lstStyle/>
          <a:p>
            <a:r>
              <a:rPr lang="sk-SK" b="1" dirty="0"/>
              <a:t>Zdravý životný </a:t>
            </a:r>
            <a:r>
              <a:rPr lang="sk-SK" b="1" dirty="0" smtClean="0"/>
              <a:t>štýl, pestrá strava a v dnešnej dobe aj užívanie produktov je alfou </a:t>
            </a:r>
            <a:r>
              <a:rPr lang="sk-SK" b="1" dirty="0"/>
              <a:t>a omegou zachovania prospešných baktérií, ktoré udržia črevá zdravé a tým aj bolesti a nafukovanie na uzde.</a:t>
            </a:r>
            <a:r>
              <a:rPr lang="sk-SK" dirty="0"/>
              <a:t/>
            </a:r>
            <a:br>
              <a:rPr lang="sk-SK" dirty="0"/>
            </a:br>
            <a:endParaRPr lang="sk-SK" dirty="0"/>
          </a:p>
        </p:txBody>
      </p:sp>
      <p:sp>
        <p:nvSpPr>
          <p:cNvPr id="3" name="Zástupný symbol obsahu 2"/>
          <p:cNvSpPr>
            <a:spLocks noGrp="1"/>
          </p:cNvSpPr>
          <p:nvPr>
            <p:ph idx="1"/>
          </p:nvPr>
        </p:nvSpPr>
        <p:spPr>
          <a:xfrm>
            <a:off x="3231573" y="3823855"/>
            <a:ext cx="3106882" cy="1641763"/>
          </a:xfrm>
        </p:spPr>
        <p:txBody>
          <a:bodyPr/>
          <a:lstStyle/>
          <a:p>
            <a:r>
              <a:rPr lang="sk-SK" dirty="0" smtClean="0"/>
              <a:t>.</a:t>
            </a:r>
            <a:endParaRPr lang="sk-SK" dirty="0"/>
          </a:p>
        </p:txBody>
      </p:sp>
      <p:pic>
        <p:nvPicPr>
          <p:cNvPr id="4" name="Obrázok 3"/>
          <p:cNvPicPr>
            <a:picLocks noChangeAspect="1"/>
          </p:cNvPicPr>
          <p:nvPr/>
        </p:nvPicPr>
        <p:blipFill>
          <a:blip r:embed="rId2"/>
          <a:stretch>
            <a:fillRect/>
          </a:stretch>
        </p:blipFill>
        <p:spPr>
          <a:xfrm>
            <a:off x="3086100" y="3176667"/>
            <a:ext cx="5598814" cy="3455620"/>
          </a:xfrm>
          <a:prstGeom prst="rect">
            <a:avLst/>
          </a:prstGeom>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06117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5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278082" y="609600"/>
            <a:ext cx="7995920" cy="1320800"/>
          </a:xfrm>
        </p:spPr>
        <p:txBody>
          <a:bodyPr/>
          <a:lstStyle/>
          <a:p>
            <a:r>
              <a:rPr lang="sk-SK" b="1" dirty="0" smtClean="0">
                <a:effectLst>
                  <a:outerShdw blurRad="38100" dist="38100" dir="2700000" algn="tl">
                    <a:srgbClr val="000000">
                      <a:alpha val="43137"/>
                    </a:srgbClr>
                  </a:outerShdw>
                </a:effectLst>
              </a:rPr>
              <a:t>DI.LACTOBACUM BY MÁL DOPLŇAŤ    DI-PIPERMAX</a:t>
            </a: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1278082" y="2160589"/>
            <a:ext cx="5860473" cy="3880773"/>
          </a:xfrm>
        </p:spPr>
        <p:txBody>
          <a:bodyPr>
            <a:normAutofit/>
          </a:bodyPr>
          <a:lstStyle/>
          <a:p>
            <a:pPr marL="0" indent="0">
              <a:buNone/>
            </a:pPr>
            <a:endParaRPr lang="sk-SK" dirty="0" smtClean="0"/>
          </a:p>
          <a:p>
            <a:endParaRPr lang="sk-SK" dirty="0" smtClean="0"/>
          </a:p>
          <a:p>
            <a:pPr marL="0" indent="0">
              <a:buNone/>
            </a:pPr>
            <a:r>
              <a:rPr lang="sk-SK" dirty="0"/>
              <a:t>Piperín je alkaloidom pochádzajúcim z nedozretého plodu </a:t>
            </a:r>
            <a:r>
              <a:rPr lang="sk-SK" dirty="0" err="1"/>
              <a:t>piepora</a:t>
            </a:r>
            <a:r>
              <a:rPr lang="sk-SK" dirty="0"/>
              <a:t> čierneho (</a:t>
            </a:r>
            <a:r>
              <a:rPr lang="sk-SK" i="1" dirty="0"/>
              <a:t>Piper </a:t>
            </a:r>
            <a:r>
              <a:rPr lang="sk-SK" i="1" dirty="0" err="1"/>
              <a:t>nigrum</a:t>
            </a:r>
            <a:r>
              <a:rPr lang="sk-SK" dirty="0"/>
              <a:t>), u nás známeho ako tzv. čierne korenie. Poznáme ho ako bežné korenie a dochucovadlo v kuchyni ale využíva sa aj v medicíne pre jeho priaznivé účinky. Napríklad na zvýšenie vstrebávania doplnkov a liekov. Ale aj pretože:</a:t>
            </a:r>
          </a:p>
          <a:p>
            <a:endParaRPr lang="sk-SK" b="1" dirty="0"/>
          </a:p>
          <a:p>
            <a:pPr marL="0" indent="0">
              <a:buNone/>
            </a:pPr>
            <a:endParaRPr lang="sk-SK" dirty="0"/>
          </a:p>
        </p:txBody>
      </p:sp>
      <p:pic>
        <p:nvPicPr>
          <p:cNvPr id="4" name="Picture 4" descr="https://healthycom.cz/img/product/630dbc50ca97f.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0651" y="3279568"/>
            <a:ext cx="2206702" cy="35307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095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5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163782" y="609600"/>
            <a:ext cx="8110220" cy="1320800"/>
          </a:xfrm>
        </p:spPr>
        <p:txBody>
          <a:bodyPr/>
          <a:lstStyle/>
          <a:p>
            <a:r>
              <a:rPr lang="sk-SK" b="1" dirty="0">
                <a:effectLst>
                  <a:outerShdw blurRad="38100" dist="38100" dir="2700000" algn="tl">
                    <a:srgbClr val="000000">
                      <a:alpha val="43137"/>
                    </a:srgbClr>
                  </a:outerShdw>
                </a:effectLst>
              </a:rPr>
              <a:t>Piper </a:t>
            </a:r>
            <a:r>
              <a:rPr lang="sk-SK" b="1" dirty="0" err="1" smtClean="0">
                <a:effectLst>
                  <a:outerShdw blurRad="38100" dist="38100" dir="2700000" algn="tl">
                    <a:srgbClr val="000000">
                      <a:alpha val="43137"/>
                    </a:srgbClr>
                  </a:outerShdw>
                </a:effectLst>
              </a:rPr>
              <a:t>nigrum</a:t>
            </a:r>
            <a:r>
              <a:rPr lang="sk-SK" b="1" dirty="0" smtClean="0">
                <a:effectLst>
                  <a:outerShdw blurRad="38100" dist="38100" dir="2700000" algn="tl">
                    <a:srgbClr val="000000">
                      <a:alpha val="43137"/>
                    </a:srgbClr>
                  </a:outerShdw>
                </a:effectLst>
              </a:rPr>
              <a:t>/ čierne korenie</a:t>
            </a: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1163782" y="2160589"/>
            <a:ext cx="8110220" cy="3880773"/>
          </a:xfrm>
        </p:spPr>
        <p:txBody>
          <a:bodyPr>
            <a:normAutofit lnSpcReduction="10000"/>
          </a:bodyPr>
          <a:lstStyle/>
          <a:p>
            <a:r>
              <a:rPr lang="sk-SK" dirty="0"/>
              <a:t>Prispieva k lepšiemu vstrebávaniu a využitiu živín z potravy.</a:t>
            </a:r>
          </a:p>
          <a:p>
            <a:r>
              <a:rPr lang="sk-SK" dirty="0"/>
              <a:t>Povzbudzuje činnosť tráviaceho systému.</a:t>
            </a:r>
          </a:p>
          <a:p>
            <a:r>
              <a:rPr lang="sk-SK" dirty="0"/>
              <a:t>Podporuje distribúciu energie k svalom.</a:t>
            </a:r>
          </a:p>
          <a:p>
            <a:r>
              <a:rPr lang="sk-SK" dirty="0"/>
              <a:t>Pomáha stimulovať činnosť organizmu</a:t>
            </a:r>
          </a:p>
          <a:p>
            <a:pPr marL="0" indent="0">
              <a:buNone/>
            </a:pPr>
            <a:endParaRPr lang="sk-SK" dirty="0" smtClean="0"/>
          </a:p>
          <a:p>
            <a:r>
              <a:rPr lang="sk-SK" dirty="0" smtClean="0"/>
              <a:t>Pomáha pri spaľovaní tukov a redukcií telesnej </a:t>
            </a:r>
            <a:r>
              <a:rPr lang="sk-SK" dirty="0"/>
              <a:t>hmotnosti</a:t>
            </a:r>
            <a:r>
              <a:rPr lang="sk-SK" dirty="0" smtClean="0"/>
              <a:t>,</a:t>
            </a:r>
            <a:endParaRPr lang="sk-SK" b="1" dirty="0" smtClean="0"/>
          </a:p>
          <a:p>
            <a:r>
              <a:rPr lang="sk-SK" dirty="0" smtClean="0"/>
              <a:t>normalizuje </a:t>
            </a:r>
            <a:r>
              <a:rPr lang="sk-SK" dirty="0"/>
              <a:t>činnosť nervovej sústavy a dýchacieho systému,</a:t>
            </a:r>
          </a:p>
          <a:p>
            <a:r>
              <a:rPr lang="sk-SK" dirty="0"/>
              <a:t>antioxidant</a:t>
            </a:r>
            <a:r>
              <a:rPr lang="sk-SK" dirty="0" smtClean="0"/>
              <a:t>, </a:t>
            </a:r>
            <a:endParaRPr lang="sk-SK" dirty="0"/>
          </a:p>
          <a:p>
            <a:r>
              <a:rPr lang="sk-SK" dirty="0" smtClean="0"/>
              <a:t>pozitívne </a:t>
            </a:r>
            <a:r>
              <a:rPr lang="sk-SK" dirty="0"/>
              <a:t>pôsobí na krvný obeh, </a:t>
            </a:r>
          </a:p>
          <a:p>
            <a:r>
              <a:rPr lang="sk-SK" dirty="0"/>
              <a:t>napomáha normálnemu stavu pokožky.</a:t>
            </a:r>
          </a:p>
          <a:p>
            <a:pPr marL="0" indent="0">
              <a:buNone/>
            </a:pPr>
            <a:endParaRPr lang="sk-SK" dirty="0"/>
          </a:p>
          <a:p>
            <a:pPr marL="0" indent="0">
              <a:buNone/>
            </a:pPr>
            <a:endParaRPr lang="sk-SK" dirty="0" smtClean="0"/>
          </a:p>
          <a:p>
            <a:endParaRPr lang="sk-SK" dirty="0"/>
          </a:p>
        </p:txBody>
      </p:sp>
      <p:pic>
        <p:nvPicPr>
          <p:cNvPr id="4" name="Picture 4" descr="https://healthycom.cz/img/product/630dbc50ca97f.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40814" y="2510641"/>
            <a:ext cx="2206702" cy="35307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7657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5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effectLst>
                  <a:outerShdw blurRad="38100" dist="38100" dir="2700000" algn="tl">
                    <a:srgbClr val="000000">
                      <a:alpha val="43137"/>
                    </a:srgbClr>
                  </a:outerShdw>
                </a:effectLst>
              </a:rPr>
              <a:t>  Kapsaicín</a:t>
            </a: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p:txBody>
          <a:bodyPr/>
          <a:lstStyle/>
          <a:p>
            <a:r>
              <a:rPr lang="sk-SK" dirty="0" smtClean="0"/>
              <a:t>v </a:t>
            </a:r>
            <a:r>
              <a:rPr lang="sk-SK" dirty="0"/>
              <a:t>paprike má pozitívny vplyv na zdravie. Znižuje zlý cholesterol v krvi, pomáha kontrolovať cukrovku, zmierňuje bolesť a zápal.</a:t>
            </a:r>
          </a:p>
          <a:p>
            <a:r>
              <a:rPr lang="sk-SK" dirty="0"/>
              <a:t>Paprika tiež obsahuje veľké množstvo vitamínu B6, ktorý je nevyhnutný pre zdravie nervovej sústavy a tiež pomáha obnovovať bunky tela.</a:t>
            </a:r>
          </a:p>
          <a:p>
            <a:r>
              <a:rPr lang="sk-SK" dirty="0" smtClean="0"/>
              <a:t> </a:t>
            </a:r>
            <a:r>
              <a:rPr lang="sk-SK" dirty="0"/>
              <a:t>Najnovšie </a:t>
            </a:r>
            <a:r>
              <a:rPr lang="sk-SK" dirty="0" smtClean="0"/>
              <a:t>zistenia </a:t>
            </a:r>
            <a:r>
              <a:rPr lang="sk-SK" dirty="0" err="1" smtClean="0"/>
              <a:t>su</a:t>
            </a:r>
            <a:r>
              <a:rPr lang="sk-SK" dirty="0" smtClean="0"/>
              <a:t>, že obsah </a:t>
            </a:r>
            <a:r>
              <a:rPr lang="sk-SK" dirty="0"/>
              <a:t>síry v paprike znižuje riziko rôznych druhov rakoviny.</a:t>
            </a:r>
          </a:p>
          <a:p>
            <a:r>
              <a:rPr lang="sk-SK" b="1" dirty="0"/>
              <a:t>podporuje metabolizmus sacharidov a tukov a zníženie príjmu kalórií</a:t>
            </a:r>
            <a:r>
              <a:rPr lang="sk-SK" dirty="0"/>
              <a:t>. Vďaka týmto vlastnostiam býva zaradený medzi látky napomáhajúce redukcii hmotnosti. Ďalej pôsobí ako </a:t>
            </a:r>
            <a:r>
              <a:rPr lang="sk-SK" dirty="0" smtClean="0"/>
              <a:t>veľmi významný</a:t>
            </a:r>
            <a:r>
              <a:rPr lang="sk-SK" dirty="0"/>
              <a:t> </a:t>
            </a:r>
            <a:r>
              <a:rPr lang="sk-SK" b="1" dirty="0"/>
              <a:t>antioxidant</a:t>
            </a:r>
            <a:r>
              <a:rPr lang="sk-SK" dirty="0"/>
              <a:t> a má vplyv aj na </a:t>
            </a:r>
            <a:r>
              <a:rPr lang="sk-SK" b="1" dirty="0"/>
              <a:t>normálnu funkciu </a:t>
            </a:r>
            <a:r>
              <a:rPr lang="sk-SK" b="1" dirty="0" smtClean="0"/>
              <a:t>žalúdka </a:t>
            </a:r>
            <a:endParaRPr lang="sk-SK" dirty="0"/>
          </a:p>
        </p:txBody>
      </p:sp>
      <p:pic>
        <p:nvPicPr>
          <p:cNvPr id="4" name="Picture 4" descr="https://healthycom.cz/img/product/630dbc50ca97f.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0100" y="3186050"/>
            <a:ext cx="2206702" cy="3530721"/>
          </a:xfrm>
          <a:prstGeom prst="rect">
            <a:avLst/>
          </a:prstGeom>
          <a:noFill/>
          <a:extLst>
            <a:ext uri="{909E8E84-426E-40DD-AFC4-6F175D3DCCD1}">
              <a14:hiddenFill xmlns:a14="http://schemas.microsoft.com/office/drawing/2010/main">
                <a:solidFill>
                  <a:srgbClr val="FFFFFF"/>
                </a:solidFill>
              </a14:hiddenFill>
            </a:ext>
          </a:extLst>
        </p:spPr>
      </p:pic>
      <p:pic>
        <p:nvPicPr>
          <p:cNvPr id="30722" name="Picture 2" descr="Vyberte si svoj naojbľúbenejší z obrovského množstva zdravých čili papričie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6265" y="999029"/>
            <a:ext cx="2774372" cy="218702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2" descr="https://www.healthycom.cz/images/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6211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5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sk-SK" b="1" dirty="0" smtClean="0">
                <a:effectLst>
                  <a:outerShdw blurRad="38100" dist="38100" dir="2700000" algn="tl">
                    <a:srgbClr val="000000">
                      <a:alpha val="43137"/>
                    </a:srgbClr>
                  </a:outerShdw>
                </a:effectLst>
              </a:rPr>
              <a:t>Kapsaicín</a:t>
            </a:r>
            <a:r>
              <a:rPr lang="sk-SK" b="1" dirty="0">
                <a:effectLst>
                  <a:outerShdw blurRad="38100" dist="38100" dir="2700000" algn="tl">
                    <a:srgbClr val="000000">
                      <a:alpha val="43137"/>
                    </a:srgbClr>
                  </a:outerShdw>
                </a:effectLst>
              </a:rPr>
              <a:t/>
            </a:r>
            <a:br>
              <a:rPr lang="sk-SK" b="1" dirty="0">
                <a:effectLst>
                  <a:outerShdw blurRad="38100" dist="38100" dir="2700000" algn="tl">
                    <a:srgbClr val="000000">
                      <a:alpha val="43137"/>
                    </a:srgbClr>
                  </a:outerShdw>
                </a:effectLst>
              </a:rPr>
            </a:br>
            <a:r>
              <a:rPr lang="sk-SK" b="1" dirty="0">
                <a:effectLst>
                  <a:outerShdw blurRad="38100" dist="38100" dir="2700000" algn="tl">
                    <a:srgbClr val="000000">
                      <a:alpha val="43137"/>
                    </a:srgbClr>
                  </a:outerShdw>
                </a:effectLst>
              </a:rPr>
              <a:t>Štipľavý alkaloid z čili papričiek</a:t>
            </a:r>
            <a:r>
              <a:rPr lang="sk-SK" b="1" dirty="0"/>
              <a:t/>
            </a:r>
            <a:br>
              <a:rPr lang="sk-SK" b="1" dirty="0"/>
            </a:br>
            <a:endParaRPr lang="sk-SK" dirty="0"/>
          </a:p>
        </p:txBody>
      </p:sp>
      <p:sp>
        <p:nvSpPr>
          <p:cNvPr id="3" name="Zástupný symbol obsahu 2"/>
          <p:cNvSpPr>
            <a:spLocks noGrp="1"/>
          </p:cNvSpPr>
          <p:nvPr>
            <p:ph idx="1"/>
          </p:nvPr>
        </p:nvSpPr>
        <p:spPr>
          <a:xfrm>
            <a:off x="677334" y="2836718"/>
            <a:ext cx="6772948" cy="3553691"/>
          </a:xfrm>
        </p:spPr>
        <p:txBody>
          <a:bodyPr/>
          <a:lstStyle/>
          <a:p>
            <a:r>
              <a:rPr lang="sk-SK" dirty="0" smtClean="0"/>
              <a:t>je </a:t>
            </a:r>
            <a:r>
              <a:rPr lang="sk-SK" dirty="0"/>
              <a:t>dnes uznávaným </a:t>
            </a:r>
            <a:r>
              <a:rPr lang="sk-SK" dirty="0" smtClean="0"/>
              <a:t>doplnkom </a:t>
            </a:r>
            <a:r>
              <a:rPr lang="sk-SK" dirty="0"/>
              <a:t>v prípade </a:t>
            </a:r>
            <a:r>
              <a:rPr lang="sk-SK" dirty="0" err="1" smtClean="0"/>
              <a:t>osteoartritídy</a:t>
            </a:r>
            <a:r>
              <a:rPr lang="sk-SK" dirty="0"/>
              <a:t>. Mnohé štúdie tiež dokazujú pozitívny vplyv na diabetickú </a:t>
            </a:r>
            <a:r>
              <a:rPr lang="sk-SK" dirty="0" err="1" smtClean="0"/>
              <a:t>neuropatiu</a:t>
            </a:r>
            <a:r>
              <a:rPr lang="sk-SK" dirty="0"/>
              <a:t>, v prípade ktorej </a:t>
            </a:r>
            <a:r>
              <a:rPr lang="sk-SK" dirty="0" smtClean="0"/>
              <a:t>užívateľov </a:t>
            </a:r>
            <a:r>
              <a:rPr lang="sk-SK" dirty="0"/>
              <a:t>zbavuje ochromujúcej bolesti</a:t>
            </a:r>
            <a:r>
              <a:rPr lang="sk-SK" dirty="0" smtClean="0"/>
              <a:t>.</a:t>
            </a:r>
          </a:p>
          <a:p>
            <a:r>
              <a:rPr lang="sk-SK" b="1" dirty="0" smtClean="0"/>
              <a:t>Uvoľňuje hlieny, </a:t>
            </a:r>
            <a:r>
              <a:rPr lang="sk-SK" dirty="0" smtClean="0"/>
              <a:t>pretože </a:t>
            </a:r>
            <a:r>
              <a:rPr lang="sk-SK" dirty="0"/>
              <a:t>produkuje teplo stimulujúce sekréciu hlienov. Po konzumácii čili sa vám preto zapchatý a zahlienený nos môže účinne prečistiť. </a:t>
            </a:r>
          </a:p>
          <a:p>
            <a:endParaRPr lang="sk-SK" dirty="0"/>
          </a:p>
        </p:txBody>
      </p:sp>
      <p:pic>
        <p:nvPicPr>
          <p:cNvPr id="4" name="Picture 4" descr="https://healthycom.cz/img/product/630dbc50ca97f.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2740830"/>
            <a:ext cx="2206702" cy="35307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465139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40426" y="609600"/>
            <a:ext cx="7933576" cy="1320800"/>
          </a:xfrm>
        </p:spPr>
        <p:txBody>
          <a:bodyPr>
            <a:normAutofit/>
          </a:bodyPr>
          <a:lstStyle/>
          <a:p>
            <a:r>
              <a:rPr lang="sk-SK" b="1" dirty="0">
                <a:effectLst>
                  <a:outerShdw blurRad="38100" dist="38100" dir="2700000" algn="tl">
                    <a:srgbClr val="000000">
                      <a:alpha val="43137"/>
                    </a:srgbClr>
                  </a:outerShdw>
                </a:effectLst>
              </a:rPr>
              <a:t>Vedeli ste, že</a:t>
            </a:r>
            <a:r>
              <a:rPr lang="sk-SK" b="1" dirty="0"/>
              <a:t>:</a:t>
            </a:r>
            <a:endParaRPr lang="sk-SK" dirty="0"/>
          </a:p>
        </p:txBody>
      </p:sp>
      <p:sp>
        <p:nvSpPr>
          <p:cNvPr id="3" name="Zástupný symbol obsahu 2"/>
          <p:cNvSpPr>
            <a:spLocks noGrp="1"/>
          </p:cNvSpPr>
          <p:nvPr>
            <p:ph idx="1"/>
          </p:nvPr>
        </p:nvSpPr>
        <p:spPr>
          <a:xfrm>
            <a:off x="1340426" y="2805545"/>
            <a:ext cx="6431973" cy="3235817"/>
          </a:xfrm>
        </p:spPr>
        <p:txBody>
          <a:bodyPr/>
          <a:lstStyle/>
          <a:p>
            <a:r>
              <a:rPr lang="sk-SK" b="1" dirty="0"/>
              <a:t>Cholesterol čili nenávidí, srdce ho </a:t>
            </a:r>
            <a:r>
              <a:rPr lang="sk-SK" b="1" dirty="0" smtClean="0"/>
              <a:t>miluje?</a:t>
            </a:r>
          </a:p>
          <a:p>
            <a:pPr marL="0" indent="0">
              <a:buNone/>
            </a:pPr>
            <a:endParaRPr lang="sk-SK" b="1" dirty="0"/>
          </a:p>
          <a:p>
            <a:r>
              <a:rPr lang="sk-SK" dirty="0" smtClean="0"/>
              <a:t>Kapsaicín dokáže </a:t>
            </a:r>
            <a:r>
              <a:rPr lang="sk-SK" dirty="0"/>
              <a:t>znižovať vysoký </a:t>
            </a:r>
            <a:r>
              <a:rPr lang="sk-SK" dirty="0">
                <a:hlinkClick r:id="rId2"/>
              </a:rPr>
              <a:t>cholesterol</a:t>
            </a:r>
            <a:r>
              <a:rPr lang="sk-SK" dirty="0"/>
              <a:t> a hladiny </a:t>
            </a:r>
            <a:r>
              <a:rPr lang="sk-SK" dirty="0" err="1"/>
              <a:t>triglyceridov</a:t>
            </a:r>
            <a:r>
              <a:rPr lang="sk-SK" dirty="0"/>
              <a:t> a </a:t>
            </a:r>
            <a:r>
              <a:rPr lang="sk-SK" dirty="0" smtClean="0"/>
              <a:t>rozpúšťa agregácie (zoskupenie) </a:t>
            </a:r>
            <a:r>
              <a:rPr lang="sk-SK" dirty="0"/>
              <a:t>krvných doštičiek. Súčasne </a:t>
            </a:r>
            <a:r>
              <a:rPr lang="sk-SK" dirty="0" smtClean="0"/>
              <a:t>zvyšuje </a:t>
            </a:r>
            <a:r>
              <a:rPr lang="sk-SK" dirty="0"/>
              <a:t>schopnosť tela rozpúšťať fibrín, látku, ktorá sa podieľa na formovaní krvných zrazenín. Národy, v ktorých sa čili bežne konzumuje, vykazujú oveľa nižšie riziko infarktov, mŕtvic a pľúcnej embólie</a:t>
            </a:r>
            <a:r>
              <a:rPr lang="sk-SK" dirty="0" smtClean="0"/>
              <a:t>. Môžeme pridať </a:t>
            </a:r>
            <a:r>
              <a:rPr lang="sk-SK" b="1" dirty="0" smtClean="0"/>
              <a:t>CHOLESTERONUM</a:t>
            </a:r>
            <a:endParaRPr lang="sk-SK" b="1" dirty="0"/>
          </a:p>
          <a:p>
            <a:pPr marL="0" indent="0">
              <a:buNone/>
            </a:pPr>
            <a:endParaRPr lang="sk-SK" dirty="0"/>
          </a:p>
        </p:txBody>
      </p:sp>
      <p:pic>
        <p:nvPicPr>
          <p:cNvPr id="4" name="Picture 4" descr="https://healthycom.cz/img/product/630dbc50ca97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7550" y="1270000"/>
            <a:ext cx="2206702" cy="35307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www.healthycom.cz/images/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pic>
        <p:nvPicPr>
          <p:cNvPr id="33796" name="Picture 4" descr="https://www.healthycom.cz/img/product/630db85d8f365.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21190" y="2838991"/>
            <a:ext cx="2370810" cy="3793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854421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5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392382" y="609600"/>
            <a:ext cx="7881619" cy="1320800"/>
          </a:xfrm>
        </p:spPr>
        <p:txBody>
          <a:bodyPr/>
          <a:lstStyle/>
          <a:p>
            <a:r>
              <a:rPr lang="sk-SK" b="1" dirty="0" smtClean="0">
                <a:effectLst>
                  <a:outerShdw blurRad="38100" dist="38100" dir="2700000" algn="tl">
                    <a:srgbClr val="000000">
                      <a:alpha val="43137"/>
                    </a:srgbClr>
                  </a:outerShdw>
                </a:effectLst>
              </a:rPr>
              <a:t>SKÚSENOSTI OD KLIENTA</a:t>
            </a: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1392382" y="2867891"/>
            <a:ext cx="6691745" cy="3173471"/>
          </a:xfrm>
        </p:spPr>
        <p:txBody>
          <a:bodyPr/>
          <a:lstStyle/>
          <a:p>
            <a:r>
              <a:rPr lang="sk-SK" dirty="0" smtClean="0"/>
              <a:t>PIPERMAX mi pomáha pri problémoch </a:t>
            </a:r>
            <a:r>
              <a:rPr lang="sk-SK" dirty="0"/>
              <a:t>so </a:t>
            </a:r>
            <a:r>
              <a:rPr lang="sk-SK" dirty="0" smtClean="0"/>
              <a:t>studenými nohami, únavou nôh, </a:t>
            </a:r>
            <a:r>
              <a:rPr lang="sk-SK" dirty="0"/>
              <a:t>popri </a:t>
            </a:r>
            <a:r>
              <a:rPr lang="sk-SK" dirty="0" smtClean="0"/>
              <a:t>tom mi pomáha </a:t>
            </a:r>
            <a:r>
              <a:rPr lang="sk-SK" dirty="0"/>
              <a:t>pri </a:t>
            </a:r>
            <a:r>
              <a:rPr lang="sk-SK" dirty="0" smtClean="0"/>
              <a:t>strávení ťažšie stráviteľnej </a:t>
            </a:r>
            <a:r>
              <a:rPr lang="sk-SK" dirty="0"/>
              <a:t>potravy, </a:t>
            </a:r>
            <a:r>
              <a:rPr lang="sk-SK" dirty="0" smtClean="0"/>
              <a:t>dosť </a:t>
            </a:r>
            <a:r>
              <a:rPr lang="sk-SK" dirty="0"/>
              <a:t>dobre </a:t>
            </a:r>
            <a:r>
              <a:rPr lang="sk-SK" dirty="0" smtClean="0"/>
              <a:t>odstraňuje únavu </a:t>
            </a:r>
            <a:r>
              <a:rPr lang="sk-SK" dirty="0"/>
              <a:t>po </a:t>
            </a:r>
            <a:r>
              <a:rPr lang="sk-SK" dirty="0" smtClean="0"/>
              <a:t>namáhavom dni. Taktiež som zistil, že je </a:t>
            </a:r>
            <a:r>
              <a:rPr lang="sk-SK" dirty="0"/>
              <a:t>dobre </a:t>
            </a:r>
            <a:r>
              <a:rPr lang="sk-SK" dirty="0" smtClean="0"/>
              <a:t>ho užívať </a:t>
            </a:r>
            <a:r>
              <a:rPr lang="sk-SK" dirty="0"/>
              <a:t>i pred </a:t>
            </a:r>
            <a:r>
              <a:rPr lang="sk-SK" dirty="0" smtClean="0"/>
              <a:t>namáhavým dňom</a:t>
            </a:r>
            <a:r>
              <a:rPr lang="sk-SK" dirty="0"/>
              <a:t>, </a:t>
            </a:r>
            <a:r>
              <a:rPr lang="sk-SK" dirty="0" smtClean="0"/>
              <a:t>ráno, telo </a:t>
            </a:r>
            <a:r>
              <a:rPr lang="sk-SK" dirty="0"/>
              <a:t>je </a:t>
            </a:r>
            <a:r>
              <a:rPr lang="sk-SK" dirty="0" smtClean="0"/>
              <a:t>sviežejšie počas celého dňa.</a:t>
            </a:r>
            <a:endParaRPr lang="sk-SK" dirty="0"/>
          </a:p>
        </p:txBody>
      </p:sp>
      <p:pic>
        <p:nvPicPr>
          <p:cNvPr id="4" name="Picture 2" descr="https://www.healthycom.cz/images/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healthycom.cz/img/product/630dbc50ca97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35668" y="2510641"/>
            <a:ext cx="2206702" cy="3530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28992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5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effectLst>
                  <a:outerShdw blurRad="38100" dist="38100" dir="2700000" algn="tl">
                    <a:srgbClr val="000000">
                      <a:alpha val="43137"/>
                    </a:srgbClr>
                  </a:outerShdw>
                </a:effectLst>
              </a:rPr>
              <a:t>DI-VITAGNUCAST -</a:t>
            </a:r>
            <a:r>
              <a:rPr lang="sk-SK" dirty="0"/>
              <a:t> </a:t>
            </a:r>
            <a:r>
              <a:rPr lang="sk-SK" dirty="0" smtClean="0"/>
              <a:t>Vitex jahňací - </a:t>
            </a:r>
            <a:br>
              <a:rPr lang="sk-SK" dirty="0" smtClean="0"/>
            </a:br>
            <a:r>
              <a:rPr lang="sk-SK" dirty="0" smtClean="0"/>
              <a:t>Drmek obyčajný</a:t>
            </a: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677333" y="2098244"/>
            <a:ext cx="6814511" cy="4562329"/>
          </a:xfrm>
        </p:spPr>
        <p:txBody>
          <a:bodyPr>
            <a:normAutofit/>
          </a:bodyPr>
          <a:lstStyle/>
          <a:p>
            <a:r>
              <a:rPr lang="sk-SK" b="1" cap="all" dirty="0"/>
              <a:t>ZOZNÁMENIE S RASTLINOU </a:t>
            </a:r>
            <a:r>
              <a:rPr lang="sk-SK" b="1" cap="all" dirty="0" smtClean="0"/>
              <a:t>DRMEK</a:t>
            </a:r>
          </a:p>
          <a:p>
            <a:pPr marL="0" indent="0">
              <a:buNone/>
            </a:pPr>
            <a:r>
              <a:rPr lang="sk-SK" b="1" dirty="0" smtClean="0"/>
              <a:t>Agnucast</a:t>
            </a:r>
            <a:r>
              <a:rPr lang="sk-SK" dirty="0"/>
              <a:t> </a:t>
            </a:r>
            <a:r>
              <a:rPr lang="sk-SK" dirty="0" smtClean="0"/>
              <a:t>-vitex jahňací, je </a:t>
            </a:r>
            <a:r>
              <a:rPr lang="sk-SK" dirty="0"/>
              <a:t>málo rozvetvený </a:t>
            </a:r>
            <a:r>
              <a:rPr lang="sk-SK" dirty="0" smtClean="0"/>
              <a:t>ker</a:t>
            </a:r>
            <a:r>
              <a:rPr lang="sk-SK" dirty="0"/>
              <a:t>, ktorý dorastá do výšky až 6 metrov</a:t>
            </a:r>
            <a:r>
              <a:rPr lang="sk-SK" dirty="0" smtClean="0"/>
              <a:t>.</a:t>
            </a:r>
          </a:p>
          <a:p>
            <a:pPr marL="0" indent="0">
              <a:buNone/>
            </a:pPr>
            <a:r>
              <a:rPr lang="sk-SK" dirty="0" smtClean="0"/>
              <a:t>Antickí </a:t>
            </a:r>
            <a:r>
              <a:rPr lang="sk-SK" dirty="0"/>
              <a:t>obyvatelia používali rastlinu na ženské </a:t>
            </a:r>
            <a:r>
              <a:rPr lang="sk-SK" dirty="0" smtClean="0"/>
              <a:t>problémy a </a:t>
            </a:r>
            <a:r>
              <a:rPr lang="sk-SK" dirty="0"/>
              <a:t>mnísi starého Ríma na potlačenie </a:t>
            </a:r>
            <a:r>
              <a:rPr lang="sk-SK" dirty="0" smtClean="0"/>
              <a:t>sexuality, preto je známi aj pod ľudovým označením mníšske </a:t>
            </a:r>
            <a:r>
              <a:rPr lang="sk-SK" dirty="0"/>
              <a:t>korenie alebo tiež cudný </a:t>
            </a:r>
            <a:r>
              <a:rPr lang="sk-SK" dirty="0" smtClean="0"/>
              <a:t>baran. </a:t>
            </a:r>
          </a:p>
          <a:p>
            <a:pPr marL="0" indent="0">
              <a:buNone/>
            </a:pPr>
            <a:r>
              <a:rPr lang="sk-SK" dirty="0"/>
              <a:t>Z rastliny sú najúčinnejšie práve plody, ktoré majú </a:t>
            </a:r>
            <a:r>
              <a:rPr lang="sk-SK" dirty="0" smtClean="0"/>
              <a:t>bobuľovitý </a:t>
            </a:r>
            <a:r>
              <a:rPr lang="sk-SK" dirty="0"/>
              <a:t>tvar</a:t>
            </a:r>
            <a:r>
              <a:rPr lang="sk-SK" dirty="0" smtClean="0"/>
              <a:t>.</a:t>
            </a:r>
            <a:r>
              <a:rPr lang="sk-SK" dirty="0"/>
              <a:t> </a:t>
            </a:r>
            <a:r>
              <a:rPr lang="sk-SK" dirty="0" smtClean="0"/>
              <a:t>Je to guľovitá </a:t>
            </a:r>
            <a:r>
              <a:rPr lang="sk-SK" dirty="0"/>
              <a:t>kôstkovička, v priemere má 3–4 mm, </a:t>
            </a:r>
            <a:r>
              <a:rPr lang="sk-SK" dirty="0" smtClean="0"/>
              <a:t>pripomína </a:t>
            </a:r>
            <a:r>
              <a:rPr lang="sk-SK" dirty="0"/>
              <a:t>guličky korenia.</a:t>
            </a:r>
            <a:endParaRPr lang="sk-SK" dirty="0" smtClean="0"/>
          </a:p>
          <a:p>
            <a:pPr marL="0" indent="0">
              <a:buNone/>
            </a:pPr>
            <a:r>
              <a:rPr lang="sk-SK" dirty="0"/>
              <a:t>Sušené plody v sebe uchovávajú </a:t>
            </a:r>
            <a:r>
              <a:rPr lang="sk-SK" b="1" dirty="0"/>
              <a:t>silice a cenné flavonoidy (antioxidanty</a:t>
            </a:r>
            <a:r>
              <a:rPr lang="sk-SK" b="1" dirty="0" smtClean="0"/>
              <a:t>)</a:t>
            </a:r>
          </a:p>
          <a:p>
            <a:pPr marL="0" indent="0">
              <a:buNone/>
            </a:pPr>
            <a:r>
              <a:rPr lang="sk-SK" b="1" dirty="0" smtClean="0"/>
              <a:t>Drmek </a:t>
            </a:r>
            <a:r>
              <a:rPr lang="sk-SK" dirty="0" smtClean="0"/>
              <a:t>obsahuje </a:t>
            </a:r>
            <a:r>
              <a:rPr lang="sk-SK" dirty="0"/>
              <a:t>vysoké percento aktívnych látok, ktoré pôsobia ako </a:t>
            </a:r>
            <a:r>
              <a:rPr lang="sk-SK" b="1" dirty="0"/>
              <a:t>ženské hormóny</a:t>
            </a:r>
            <a:r>
              <a:rPr lang="sk-SK" dirty="0"/>
              <a:t>.</a:t>
            </a:r>
            <a:endParaRPr lang="sk-SK" b="1" cap="all" dirty="0"/>
          </a:p>
        </p:txBody>
      </p:sp>
      <p:pic>
        <p:nvPicPr>
          <p:cNvPr id="4" name="Picture 8" descr="https://healthycom.cz/img/product/630db84a5fa0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5048" y="2098244"/>
            <a:ext cx="2324951" cy="40059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5206" y="5007536"/>
            <a:ext cx="3839256" cy="1653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210347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5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77334" y="609600"/>
            <a:ext cx="8596668" cy="1634836"/>
          </a:xfrm>
        </p:spPr>
        <p:txBody>
          <a:bodyPr>
            <a:noAutofit/>
          </a:bodyPr>
          <a:lstStyle/>
          <a:p>
            <a:r>
              <a:rPr lang="sk-SK" b="1" dirty="0">
                <a:effectLst>
                  <a:outerShdw blurRad="38100" dist="38100" dir="2700000" algn="tl">
                    <a:srgbClr val="000000">
                      <a:alpha val="43137"/>
                    </a:srgbClr>
                  </a:outerShdw>
                </a:effectLst>
              </a:rPr>
              <a:t>Plody Drmku </a:t>
            </a:r>
            <a:r>
              <a:rPr lang="sk-SK" b="1" dirty="0" smtClean="0">
                <a:effectLst>
                  <a:outerShdw blurRad="38100" dist="38100" dir="2700000" algn="tl">
                    <a:srgbClr val="000000">
                      <a:alpha val="43137"/>
                    </a:srgbClr>
                  </a:outerShdw>
                </a:effectLst>
              </a:rPr>
              <a:t>obyčajného - sú </a:t>
            </a:r>
            <a:r>
              <a:rPr lang="sk-SK" b="1" dirty="0">
                <a:effectLst>
                  <a:outerShdw blurRad="38100" dist="38100" dir="2700000" algn="tl">
                    <a:srgbClr val="000000">
                      <a:alpha val="43137"/>
                    </a:srgbClr>
                  </a:outerShdw>
                </a:effectLst>
              </a:rPr>
              <a:t>prírodný </a:t>
            </a:r>
            <a:r>
              <a:rPr lang="sk-SK" b="1" dirty="0" smtClean="0">
                <a:effectLst>
                  <a:outerShdw blurRad="38100" dist="38100" dir="2700000" algn="tl">
                    <a:srgbClr val="000000">
                      <a:alpha val="43137"/>
                    </a:srgbClr>
                  </a:outerShdw>
                </a:effectLst>
              </a:rPr>
              <a:t>progesterón</a:t>
            </a: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677334" y="2638572"/>
            <a:ext cx="8596668" cy="3585584"/>
          </a:xfrm>
        </p:spPr>
        <p:txBody>
          <a:bodyPr/>
          <a:lstStyle/>
          <a:p>
            <a:r>
              <a:rPr lang="sk-SK" dirty="0" smtClean="0">
                <a:solidFill>
                  <a:schemeClr val="tx1"/>
                </a:solidFill>
              </a:rPr>
              <a:t>Drmek </a:t>
            </a:r>
            <a:r>
              <a:rPr lang="sk-SK" dirty="0">
                <a:solidFill>
                  <a:schemeClr val="tx1"/>
                </a:solidFill>
              </a:rPr>
              <a:t>obyčajný sa vďaka </a:t>
            </a:r>
            <a:r>
              <a:rPr lang="sk-SK" dirty="0" smtClean="0">
                <a:solidFill>
                  <a:schemeClr val="tx1"/>
                </a:solidFill>
              </a:rPr>
              <a:t>obsahu progesterónu a ďalších </a:t>
            </a:r>
            <a:r>
              <a:rPr lang="sk-SK" dirty="0">
                <a:solidFill>
                  <a:schemeClr val="tx1"/>
                </a:solidFill>
              </a:rPr>
              <a:t>pohlavných hormónov používa pri ženskej neplodnosti, najmä na podporu a obnovenie </a:t>
            </a:r>
            <a:r>
              <a:rPr lang="sk-SK" dirty="0" smtClean="0">
                <a:solidFill>
                  <a:schemeClr val="tx1"/>
                </a:solidFill>
              </a:rPr>
              <a:t>ovulácie</a:t>
            </a:r>
          </a:p>
          <a:p>
            <a:r>
              <a:rPr lang="sk-SK" dirty="0" smtClean="0">
                <a:solidFill>
                  <a:schemeClr val="tx1"/>
                </a:solidFill>
              </a:rPr>
              <a:t>Užívanie tohto produktu ocenia </a:t>
            </a:r>
            <a:r>
              <a:rPr lang="sk-SK" dirty="0">
                <a:solidFill>
                  <a:schemeClr val="tx1"/>
                </a:solidFill>
              </a:rPr>
              <a:t>ženy</a:t>
            </a:r>
            <a:r>
              <a:rPr lang="sk-SK" dirty="0" smtClean="0">
                <a:solidFill>
                  <a:schemeClr val="tx1"/>
                </a:solidFill>
              </a:rPr>
              <a:t>, ktoré</a:t>
            </a:r>
            <a:r>
              <a:rPr lang="sk-SK" dirty="0">
                <a:solidFill>
                  <a:schemeClr val="tx1"/>
                </a:solidFill>
              </a:rPr>
              <a:t> majú menštruačné </a:t>
            </a:r>
            <a:r>
              <a:rPr lang="sk-SK" dirty="0" smtClean="0">
                <a:solidFill>
                  <a:schemeClr val="tx1"/>
                </a:solidFill>
              </a:rPr>
              <a:t>problémy či </a:t>
            </a:r>
            <a:r>
              <a:rPr lang="sk-SK" dirty="0">
                <a:solidFill>
                  <a:schemeClr val="tx1"/>
                </a:solidFill>
              </a:rPr>
              <a:t>už</a:t>
            </a:r>
            <a:r>
              <a:rPr lang="sk-SK" dirty="0" smtClean="0">
                <a:solidFill>
                  <a:schemeClr val="tx1"/>
                </a:solidFill>
              </a:rPr>
              <a:t> pri </a:t>
            </a:r>
            <a:r>
              <a:rPr lang="sk-SK" dirty="0">
                <a:solidFill>
                  <a:schemeClr val="tx1"/>
                </a:solidFill>
              </a:rPr>
              <a:t>bolestivej, </a:t>
            </a:r>
            <a:r>
              <a:rPr lang="sk-SK" dirty="0" smtClean="0">
                <a:solidFill>
                  <a:schemeClr val="tx1"/>
                </a:solidFill>
              </a:rPr>
              <a:t>nepravidelnej menštruácií alebo so silným krvácaním.</a:t>
            </a:r>
          </a:p>
          <a:p>
            <a:r>
              <a:rPr lang="sk-SK" dirty="0" smtClean="0">
                <a:solidFill>
                  <a:schemeClr val="tx1"/>
                </a:solidFill>
              </a:rPr>
              <a:t>zároveň </a:t>
            </a:r>
            <a:r>
              <a:rPr lang="sk-SK" dirty="0">
                <a:solidFill>
                  <a:schemeClr val="tx1"/>
                </a:solidFill>
              </a:rPr>
              <a:t>patrí medzi najlepšie byliny, ktoré dokážu pomáhať počas endometriózy aj pri fibroidných cystách maternice.</a:t>
            </a:r>
            <a:endParaRPr lang="sk-SK" dirty="0" smtClean="0">
              <a:solidFill>
                <a:schemeClr val="tx1"/>
              </a:solidFill>
            </a:endParaRPr>
          </a:p>
          <a:p>
            <a:r>
              <a:rPr lang="sk-SK" dirty="0" smtClean="0">
                <a:solidFill>
                  <a:schemeClr val="tx1"/>
                </a:solidFill>
              </a:rPr>
              <a:t>Podporuje </a:t>
            </a:r>
            <a:r>
              <a:rPr lang="sk-SK" dirty="0">
                <a:solidFill>
                  <a:schemeClr val="tx1"/>
                </a:solidFill>
              </a:rPr>
              <a:t>tvorbu materského mlieka a znižuje zvýšenú citlivosť prsníkov. </a:t>
            </a:r>
            <a:endParaRPr lang="sk-SK" dirty="0" smtClean="0">
              <a:solidFill>
                <a:schemeClr val="tx1"/>
              </a:solidFill>
            </a:endParaRPr>
          </a:p>
          <a:p>
            <a:r>
              <a:rPr lang="sk-SK" dirty="0">
                <a:solidFill>
                  <a:schemeClr val="tx1"/>
                </a:solidFill>
              </a:rPr>
              <a:t>Pomáha udržiavať predmenštruačný a menopauzálny komfort.</a:t>
            </a:r>
          </a:p>
          <a:p>
            <a:r>
              <a:rPr lang="sk-SK" dirty="0" smtClean="0">
                <a:solidFill>
                  <a:schemeClr val="tx1"/>
                </a:solidFill>
              </a:rPr>
              <a:t>Pôsobí </a:t>
            </a:r>
            <a:r>
              <a:rPr lang="sk-SK" dirty="0">
                <a:solidFill>
                  <a:schemeClr val="tx1"/>
                </a:solidFill>
              </a:rPr>
              <a:t>aj </a:t>
            </a:r>
            <a:r>
              <a:rPr lang="sk-SK" dirty="0" smtClean="0">
                <a:solidFill>
                  <a:schemeClr val="tx1"/>
                </a:solidFill>
              </a:rPr>
              <a:t>na zvýšenie tvorby </a:t>
            </a:r>
            <a:r>
              <a:rPr lang="sk-SK" dirty="0">
                <a:solidFill>
                  <a:schemeClr val="tx1"/>
                </a:solidFill>
              </a:rPr>
              <a:t>pošvového sekrétu</a:t>
            </a:r>
            <a:r>
              <a:rPr lang="sk-SK" dirty="0" smtClean="0">
                <a:solidFill>
                  <a:schemeClr val="tx1"/>
                </a:solidFill>
              </a:rPr>
              <a:t>. </a:t>
            </a:r>
          </a:p>
          <a:p>
            <a:endParaRPr lang="sk-SK" dirty="0" smtClean="0">
              <a:solidFill>
                <a:schemeClr val="tx1"/>
              </a:solidFill>
            </a:endParaRPr>
          </a:p>
          <a:p>
            <a:endParaRPr lang="sk-SK" dirty="0" smtClean="0">
              <a:solidFill>
                <a:schemeClr val="tx1"/>
              </a:solidFill>
            </a:endParaRPr>
          </a:p>
          <a:p>
            <a:pPr marL="0" indent="0">
              <a:buNone/>
            </a:pPr>
            <a:endParaRPr lang="sk-SK" dirty="0">
              <a:solidFill>
                <a:schemeClr val="tx1"/>
              </a:solidFill>
            </a:endParaRPr>
          </a:p>
        </p:txBody>
      </p:sp>
      <p:pic>
        <p:nvPicPr>
          <p:cNvPr id="4" name="Picture 2" descr="https://www.healthycom.cz/images/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2744" y="4965255"/>
            <a:ext cx="3839256" cy="16530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https://healthycom.cz/img/product/630db84a5fa06.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44565" y="2244436"/>
            <a:ext cx="2324951" cy="4005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33046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5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226126" y="609600"/>
            <a:ext cx="8047876" cy="1320800"/>
          </a:xfrm>
        </p:spPr>
        <p:txBody>
          <a:bodyPr>
            <a:normAutofit fontScale="90000"/>
          </a:bodyPr>
          <a:lstStyle/>
          <a:p>
            <a:r>
              <a:rPr lang="sk-SK" b="1" dirty="0">
                <a:effectLst>
                  <a:outerShdw blurRad="38100" dist="38100" dir="2700000" algn="tl">
                    <a:srgbClr val="000000">
                      <a:alpha val="43137"/>
                    </a:srgbClr>
                  </a:outerShdw>
                </a:effectLst>
              </a:rPr>
              <a:t>Prečo je </a:t>
            </a:r>
            <a:r>
              <a:rPr lang="sk-SK" b="1" dirty="0" err="1">
                <a:effectLst>
                  <a:outerShdw blurRad="38100" dist="38100" dir="2700000" algn="tl">
                    <a:srgbClr val="000000">
                      <a:alpha val="43137"/>
                    </a:srgbClr>
                  </a:outerShdw>
                </a:effectLst>
              </a:rPr>
              <a:t>drmek</a:t>
            </a:r>
            <a:r>
              <a:rPr lang="sk-SK" b="1" dirty="0">
                <a:effectLst>
                  <a:outerShdw blurRad="38100" dist="38100" dir="2700000" algn="tl">
                    <a:srgbClr val="000000">
                      <a:alpha val="43137"/>
                    </a:srgbClr>
                  </a:outerShdw>
                </a:effectLst>
              </a:rPr>
              <a:t> všeobecný tak účinný v oblasti ženského zdravia?</a:t>
            </a:r>
            <a:br>
              <a:rPr lang="sk-SK" b="1" dirty="0">
                <a:effectLst>
                  <a:outerShdw blurRad="38100" dist="38100" dir="2700000" algn="tl">
                    <a:srgbClr val="000000">
                      <a:alpha val="43137"/>
                    </a:srgbClr>
                  </a:outerShdw>
                </a:effectLst>
              </a:rPr>
            </a:b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1226126" y="3543300"/>
            <a:ext cx="6390409" cy="2498062"/>
          </a:xfrm>
        </p:spPr>
        <p:txBody>
          <a:bodyPr/>
          <a:lstStyle/>
          <a:p>
            <a:r>
              <a:rPr lang="sk-SK" dirty="0" err="1" smtClean="0"/>
              <a:t>Drmek</a:t>
            </a:r>
            <a:r>
              <a:rPr lang="sk-SK" dirty="0" smtClean="0"/>
              <a:t> </a:t>
            </a:r>
            <a:r>
              <a:rPr lang="sk-SK" dirty="0"/>
              <a:t>všeobecný je bylinka, ktorá už roky priťahuje pozornosť z hľadiska skúmania jeho účinkov. Podľa štúdií odborníci preukázali prítomnosť zlúčenín, ktoré sú do istej miery podobné ženským hormónom. Práve preto je </a:t>
            </a:r>
            <a:r>
              <a:rPr lang="sk-SK" dirty="0" err="1"/>
              <a:t>drmek</a:t>
            </a:r>
            <a:r>
              <a:rPr lang="sk-SK" dirty="0"/>
              <a:t> všeobecný schopný upravovať hladiny pohlavných hormónov, podporovať ich produkciu a regulovať ženský cyklus.</a:t>
            </a:r>
          </a:p>
          <a:p>
            <a:endParaRPr lang="sk-SK" dirty="0"/>
          </a:p>
        </p:txBody>
      </p:sp>
      <p:pic>
        <p:nvPicPr>
          <p:cNvPr id="4" name="Picture 8" descr="https://healthycom.cz/img/product/630db84a5fa0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2128504"/>
            <a:ext cx="2046478" cy="35261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98629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effectLst>
                  <a:outerShdw blurRad="38100" dist="38100" dir="2700000" algn="tl">
                    <a:srgbClr val="000000">
                      <a:alpha val="43137"/>
                    </a:srgbClr>
                  </a:outerShdw>
                </a:effectLst>
              </a:rPr>
              <a:t>Pre pobavenie</a:t>
            </a:r>
            <a:endParaRPr lang="sk-SK" b="1" dirty="0">
              <a:effectLst>
                <a:outerShdw blurRad="38100" dist="38100" dir="2700000" algn="tl">
                  <a:srgbClr val="000000">
                    <a:alpha val="43137"/>
                  </a:srgbClr>
                </a:outerShdw>
              </a:effectLst>
            </a:endParaRPr>
          </a:p>
        </p:txBody>
      </p:sp>
      <p:sp>
        <p:nvSpPr>
          <p:cNvPr id="5" name="Zástupný symbol obsahu 4"/>
          <p:cNvSpPr>
            <a:spLocks noGrp="1"/>
          </p:cNvSpPr>
          <p:nvPr>
            <p:ph idx="1"/>
          </p:nvPr>
        </p:nvSpPr>
        <p:spPr>
          <a:xfrm>
            <a:off x="3501736" y="3262745"/>
            <a:ext cx="3688773" cy="2036619"/>
          </a:xfrm>
        </p:spPr>
        <p:txBody>
          <a:bodyPr/>
          <a:lstStyle/>
          <a:p>
            <a:r>
              <a:rPr lang="sk-SK" dirty="0" smtClean="0"/>
              <a:t>.</a:t>
            </a:r>
            <a:endParaRPr lang="sk-SK" dirty="0"/>
          </a:p>
        </p:txBody>
      </p:sp>
      <p:pic>
        <p:nvPicPr>
          <p:cNvPr id="6" name="Zástupný symbol obsahu 3"/>
          <p:cNvPicPr>
            <a:picLocks noChangeAspect="1"/>
          </p:cNvPicPr>
          <p:nvPr/>
        </p:nvPicPr>
        <p:blipFill>
          <a:blip r:embed="rId2"/>
          <a:stretch>
            <a:fillRect/>
          </a:stretch>
        </p:blipFill>
        <p:spPr>
          <a:xfrm>
            <a:off x="392010" y="1611980"/>
            <a:ext cx="8766928" cy="4928810"/>
          </a:xfrm>
          <a:prstGeom prst="rect">
            <a:avLst/>
          </a:prstGeom>
        </p:spPr>
      </p:pic>
      <p:pic>
        <p:nvPicPr>
          <p:cNvPr id="7" name="Obrázok 6"/>
          <p:cNvPicPr>
            <a:picLocks noChangeAspect="1"/>
          </p:cNvPicPr>
          <p:nvPr/>
        </p:nvPicPr>
        <p:blipFill>
          <a:blip r:embed="rId3"/>
          <a:stretch>
            <a:fillRect/>
          </a:stretch>
        </p:blipFill>
        <p:spPr>
          <a:xfrm>
            <a:off x="9465808" y="2065482"/>
            <a:ext cx="2333625" cy="1590675"/>
          </a:xfrm>
          <a:prstGeom prst="rect">
            <a:avLst/>
          </a:prstGeom>
        </p:spPr>
      </p:pic>
    </p:spTree>
    <p:extLst>
      <p:ext uri="{BB962C8B-B14F-4D97-AF65-F5344CB8AC3E}">
        <p14:creationId xmlns:p14="http://schemas.microsoft.com/office/powerpoint/2010/main" val="40955620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5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340426" y="609600"/>
            <a:ext cx="7933576" cy="1320800"/>
          </a:xfrm>
        </p:spPr>
        <p:txBody>
          <a:bodyPr/>
          <a:lstStyle/>
          <a:p>
            <a:r>
              <a:rPr lang="sk-SK" b="1" cap="all" dirty="0" smtClean="0">
                <a:effectLst>
                  <a:outerShdw blurRad="38100" dist="38100" dir="2700000" algn="tl">
                    <a:srgbClr val="000000">
                      <a:alpha val="43137"/>
                    </a:srgbClr>
                  </a:outerShdw>
                </a:effectLst>
              </a:rPr>
              <a:t>ĎALŠIE ÚČINKY </a:t>
            </a:r>
            <a:r>
              <a:rPr lang="sk-SK" b="1" cap="all" dirty="0">
                <a:effectLst>
                  <a:outerShdw blurRad="38100" dist="38100" dir="2700000" algn="tl">
                    <a:srgbClr val="000000">
                      <a:alpha val="43137"/>
                    </a:srgbClr>
                  </a:outerShdw>
                </a:effectLst>
              </a:rPr>
              <a:t>DRMKA</a:t>
            </a:r>
            <a:r>
              <a:rPr lang="sk-SK" b="1" cap="all" dirty="0"/>
              <a:t/>
            </a:r>
            <a:br>
              <a:rPr lang="sk-SK" b="1" cap="all" dirty="0"/>
            </a:br>
            <a:endParaRPr lang="sk-SK" dirty="0"/>
          </a:p>
        </p:txBody>
      </p:sp>
      <p:sp>
        <p:nvSpPr>
          <p:cNvPr id="3" name="Zástupný symbol obsahu 2"/>
          <p:cNvSpPr>
            <a:spLocks noGrp="1"/>
          </p:cNvSpPr>
          <p:nvPr>
            <p:ph idx="1"/>
          </p:nvPr>
        </p:nvSpPr>
        <p:spPr>
          <a:xfrm>
            <a:off x="1340426" y="2234045"/>
            <a:ext cx="7933575" cy="3807318"/>
          </a:xfrm>
        </p:spPr>
        <p:txBody>
          <a:bodyPr/>
          <a:lstStyle/>
          <a:p>
            <a:r>
              <a:rPr lang="sk-SK" dirty="0" smtClean="0"/>
              <a:t>uľavuje </a:t>
            </a:r>
            <a:r>
              <a:rPr lang="sk-SK" dirty="0"/>
              <a:t>pri hemoroidoch</a:t>
            </a:r>
          </a:p>
          <a:p>
            <a:r>
              <a:rPr lang="sk-SK" dirty="0"/>
              <a:t>prispievajú k rýchlejšej liečbe akné</a:t>
            </a:r>
          </a:p>
          <a:p>
            <a:r>
              <a:rPr lang="sk-SK" dirty="0"/>
              <a:t>pôsobí proti hnačkám</a:t>
            </a:r>
          </a:p>
          <a:p>
            <a:r>
              <a:rPr lang="sk-SK" dirty="0" smtClean="0"/>
              <a:t>pomáha </a:t>
            </a:r>
            <a:r>
              <a:rPr lang="sk-SK" dirty="0"/>
              <a:t>pri zápaloch slizníc</a:t>
            </a:r>
          </a:p>
          <a:p>
            <a:r>
              <a:rPr lang="sk-SK" dirty="0" smtClean="0"/>
              <a:t>upravuje </a:t>
            </a:r>
            <a:r>
              <a:rPr lang="sk-SK" dirty="0"/>
              <a:t>trávenie</a:t>
            </a:r>
          </a:p>
          <a:p>
            <a:r>
              <a:rPr lang="sk-SK" dirty="0"/>
              <a:t>pôsobí proti baktériám a </a:t>
            </a:r>
            <a:r>
              <a:rPr lang="sk-SK" dirty="0" smtClean="0"/>
              <a:t>hubám</a:t>
            </a:r>
          </a:p>
          <a:p>
            <a:r>
              <a:rPr lang="sk-SK" dirty="0" smtClean="0"/>
              <a:t>Boli zistené aj jeho proti nádorové účinky</a:t>
            </a:r>
            <a:endParaRPr lang="sk-SK" dirty="0"/>
          </a:p>
          <a:p>
            <a:r>
              <a:rPr lang="sk-SK" dirty="0" smtClean="0"/>
              <a:t>Prispieva k normálnej činnosti kĺbov v kombinácií s MOVI JOINT </a:t>
            </a:r>
            <a:r>
              <a:rPr lang="sk-SK" dirty="0"/>
              <a:t/>
            </a:r>
            <a:br>
              <a:rPr lang="sk-SK" dirty="0"/>
            </a:br>
            <a:endParaRPr lang="sk-SK" dirty="0"/>
          </a:p>
        </p:txBody>
      </p:sp>
      <p:pic>
        <p:nvPicPr>
          <p:cNvPr id="4" name="Picture 2" descr="https://www.healthycom.cz/images/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https://healthycom.cz/img/product/630db84a5fa06.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0015" y="1643121"/>
            <a:ext cx="2046478" cy="3526156"/>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https://www.healthycom.cz/img/product/630db9e229a7a.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34516" y="2806260"/>
            <a:ext cx="2229058" cy="3566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312119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5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392382" y="609600"/>
            <a:ext cx="7881620" cy="1320800"/>
          </a:xfrm>
        </p:spPr>
        <p:txBody>
          <a:bodyPr/>
          <a:lstStyle/>
          <a:p>
            <a:r>
              <a:rPr lang="sk-SK" b="1" dirty="0">
                <a:effectLst>
                  <a:outerShdw blurRad="38100" dist="38100" dir="2700000" algn="tl">
                    <a:srgbClr val="000000">
                      <a:alpha val="43137"/>
                    </a:srgbClr>
                  </a:outerShdw>
                </a:effectLst>
              </a:rPr>
              <a:t>Všeobecné účinky</a:t>
            </a:r>
            <a:br>
              <a:rPr lang="sk-SK" b="1" dirty="0">
                <a:effectLst>
                  <a:outerShdw blurRad="38100" dist="38100" dir="2700000" algn="tl">
                    <a:srgbClr val="000000">
                      <a:alpha val="43137"/>
                    </a:srgbClr>
                  </a:outerShdw>
                </a:effectLst>
              </a:rPr>
            </a:b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1392382" y="2982191"/>
            <a:ext cx="7439891" cy="3059171"/>
          </a:xfrm>
        </p:spPr>
        <p:txBody>
          <a:bodyPr/>
          <a:lstStyle/>
          <a:p>
            <a:r>
              <a:rPr lang="sk-SK" dirty="0" smtClean="0"/>
              <a:t>Uľahčuje </a:t>
            </a:r>
            <a:r>
              <a:rPr lang="sk-SK" dirty="0"/>
              <a:t>hojenie zápalov, má </a:t>
            </a:r>
            <a:r>
              <a:rPr lang="sk-SK" dirty="0" err="1"/>
              <a:t>antimykotické</a:t>
            </a:r>
            <a:r>
              <a:rPr lang="sk-SK" dirty="0"/>
              <a:t> účinky a pomáha v boji proti akné</a:t>
            </a:r>
          </a:p>
          <a:p>
            <a:r>
              <a:rPr lang="sk-SK" dirty="0"/>
              <a:t>Funguje ako prevencia pri črevných ťažkostiach</a:t>
            </a:r>
          </a:p>
          <a:p>
            <a:r>
              <a:rPr lang="sk-SK" dirty="0"/>
              <a:t>Dokáže znižovať horúčku, tlmiť bolesť hlavy a minimalizovať nevoľnosť</a:t>
            </a:r>
          </a:p>
          <a:p>
            <a:pPr marL="0" indent="0">
              <a:buNone/>
            </a:pPr>
            <a:endParaRPr lang="sk-SK" dirty="0"/>
          </a:p>
        </p:txBody>
      </p:sp>
      <p:pic>
        <p:nvPicPr>
          <p:cNvPr id="4" name="Picture 2" descr="https://www.healthycom.cz/images/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https://healthycom.cz/img/product/630db84a5fa06.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70093" y="1930400"/>
            <a:ext cx="2046478" cy="3526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0906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5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111827" y="609600"/>
            <a:ext cx="8162174" cy="1320800"/>
          </a:xfrm>
        </p:spPr>
        <p:txBody>
          <a:bodyPr>
            <a:normAutofit/>
          </a:bodyPr>
          <a:lstStyle/>
          <a:p>
            <a:r>
              <a:rPr lang="sk-SK" b="1" dirty="0" smtClean="0">
                <a:effectLst>
                  <a:outerShdw blurRad="38100" dist="38100" dir="2700000" algn="tl">
                    <a:srgbClr val="000000">
                      <a:alpha val="43137"/>
                    </a:srgbClr>
                  </a:outerShdw>
                </a:effectLst>
              </a:rPr>
              <a:t>VEDELI STE ŽE:</a:t>
            </a:r>
            <a:br>
              <a:rPr lang="sk-SK" b="1" dirty="0" smtClean="0">
                <a:effectLst>
                  <a:outerShdw blurRad="38100" dist="38100" dir="2700000" algn="tl">
                    <a:srgbClr val="000000">
                      <a:alpha val="43137"/>
                    </a:srgbClr>
                  </a:outerShdw>
                </a:effectLst>
              </a:rPr>
            </a:br>
            <a:r>
              <a:rPr lang="sk-SK" b="1" dirty="0">
                <a:effectLst>
                  <a:outerShdw blurRad="38100" dist="38100" dir="2700000" algn="tl">
                    <a:srgbClr val="000000">
                      <a:alpha val="43137"/>
                    </a:srgbClr>
                  </a:outerShdw>
                </a:effectLst>
              </a:rPr>
              <a:t> </a:t>
            </a:r>
          </a:p>
        </p:txBody>
      </p:sp>
      <p:sp>
        <p:nvSpPr>
          <p:cNvPr id="3" name="Zástupný symbol obsahu 2"/>
          <p:cNvSpPr>
            <a:spLocks noGrp="1"/>
          </p:cNvSpPr>
          <p:nvPr>
            <p:ph idx="1"/>
          </p:nvPr>
        </p:nvSpPr>
        <p:spPr>
          <a:xfrm>
            <a:off x="1111827" y="2160589"/>
            <a:ext cx="5912428" cy="3880773"/>
          </a:xfrm>
        </p:spPr>
        <p:txBody>
          <a:bodyPr/>
          <a:lstStyle/>
          <a:p>
            <a:r>
              <a:rPr lang="sk-SK" dirty="0"/>
              <a:t>je to </a:t>
            </a:r>
            <a:r>
              <a:rPr lang="sk-SK" dirty="0" smtClean="0"/>
              <a:t>tiež antioxidant</a:t>
            </a:r>
          </a:p>
          <a:p>
            <a:r>
              <a:rPr lang="sk-SK" dirty="0"/>
              <a:t>p</a:t>
            </a:r>
            <a:r>
              <a:rPr lang="sk-SK" dirty="0" smtClean="0"/>
              <a:t>ripisujú sa  mu aj kognitívne účinky, čo znamená, že podporuje mozgovú činnosť.</a:t>
            </a:r>
          </a:p>
          <a:p>
            <a:r>
              <a:rPr lang="sk-SK" dirty="0"/>
              <a:t>Medzi tieto funkcie zaraďujeme napríklad pamäť, myslenie, </a:t>
            </a:r>
            <a:r>
              <a:rPr lang="sk-SK" dirty="0" smtClean="0"/>
              <a:t>pozornosť </a:t>
            </a:r>
            <a:r>
              <a:rPr lang="sk-SK" dirty="0"/>
              <a:t>či priestorovú </a:t>
            </a:r>
            <a:r>
              <a:rPr lang="sk-SK" dirty="0" smtClean="0"/>
              <a:t>orientáciu čo ocenia hlavne starší ľudia</a:t>
            </a:r>
          </a:p>
          <a:p>
            <a:r>
              <a:rPr lang="sk-SK" dirty="0" smtClean="0"/>
              <a:t>Tu sa mi osvedčila kombinácia s produktom </a:t>
            </a:r>
            <a:r>
              <a:rPr lang="sk-SK" sz="2000" b="1" dirty="0">
                <a:solidFill>
                  <a:schemeClr val="accent1"/>
                </a:solidFill>
                <a:effectLst>
                  <a:outerShdw blurRad="38100" dist="38100" dir="2700000" algn="tl">
                    <a:srgbClr val="000000">
                      <a:alpha val="43137"/>
                    </a:srgbClr>
                  </a:outerShdw>
                </a:effectLst>
              </a:rPr>
              <a:t>DI-HAPPY BRAIN</a:t>
            </a:r>
          </a:p>
          <a:p>
            <a:pPr marL="0" indent="0">
              <a:buNone/>
            </a:pPr>
            <a:endParaRPr lang="sk-SK" dirty="0"/>
          </a:p>
        </p:txBody>
      </p:sp>
      <p:pic>
        <p:nvPicPr>
          <p:cNvPr id="3074" name="Picture 2" descr="https://healthycom.cz/img/product/630dbae35491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840" y="2751574"/>
            <a:ext cx="2063750" cy="330199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https://healthycom.cz/img/product/630db84a5fa06.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7456" y="1680587"/>
            <a:ext cx="1916384" cy="330199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www.healthycom.cz/images/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7496" y="4982586"/>
            <a:ext cx="3444795" cy="1483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50465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059872" y="609600"/>
            <a:ext cx="8214130" cy="1320800"/>
          </a:xfrm>
        </p:spPr>
        <p:txBody>
          <a:bodyPr/>
          <a:lstStyle/>
          <a:p>
            <a:r>
              <a:rPr lang="sk-SK" b="1" dirty="0" smtClean="0">
                <a:effectLst>
                  <a:outerShdw blurRad="38100" dist="38100" dir="2700000" algn="tl">
                    <a:srgbClr val="000000">
                      <a:alpha val="43137"/>
                    </a:srgbClr>
                  </a:outerShdw>
                </a:effectLst>
              </a:rPr>
              <a:t>DI-CLOVERED</a:t>
            </a: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1059872" y="2524991"/>
            <a:ext cx="5361709" cy="3516371"/>
          </a:xfrm>
        </p:spPr>
        <p:txBody>
          <a:bodyPr>
            <a:normAutofit/>
          </a:bodyPr>
          <a:lstStyle/>
          <a:p>
            <a:r>
              <a:rPr lang="sk-SK" dirty="0" smtClean="0"/>
              <a:t>Jeho obsahom je červená </a:t>
            </a:r>
            <a:r>
              <a:rPr lang="sk-SK" dirty="0"/>
              <a:t>ďatelina </a:t>
            </a:r>
            <a:endParaRPr lang="sk-SK" dirty="0" smtClean="0"/>
          </a:p>
          <a:p>
            <a:r>
              <a:rPr lang="sk-SK" dirty="0" smtClean="0"/>
              <a:t>Červená </a:t>
            </a:r>
            <a:r>
              <a:rPr lang="sk-SK" dirty="0"/>
              <a:t>ďatelina </a:t>
            </a:r>
            <a:r>
              <a:rPr lang="sk-SK" dirty="0" smtClean="0"/>
              <a:t>alebo ďatelina lúčna </a:t>
            </a:r>
            <a:r>
              <a:rPr lang="sk-SK" dirty="0"/>
              <a:t>je jedným z najlepších zdrojov </a:t>
            </a:r>
            <a:r>
              <a:rPr lang="sk-SK" dirty="0" err="1"/>
              <a:t>izoflavónov</a:t>
            </a:r>
            <a:r>
              <a:rPr lang="sk-SK" dirty="0"/>
              <a:t> v prírode a tie podporujú prirodzené hormonálne zmeny u žien v období </a:t>
            </a:r>
            <a:r>
              <a:rPr lang="sk-SK" dirty="0" err="1"/>
              <a:t>menopauzy</a:t>
            </a:r>
            <a:r>
              <a:rPr lang="sk-SK" dirty="0"/>
              <a:t>. </a:t>
            </a:r>
            <a:endParaRPr lang="sk-SK" dirty="0" smtClean="0"/>
          </a:p>
        </p:txBody>
      </p:sp>
      <p:pic>
        <p:nvPicPr>
          <p:cNvPr id="4" name="Picture 6" descr="https://healthycom.cz/img/product/630db9372795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35101" y="1930400"/>
            <a:ext cx="2444057" cy="39104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034529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288472" y="609600"/>
            <a:ext cx="7985529" cy="1320800"/>
          </a:xfrm>
        </p:spPr>
        <p:txBody>
          <a:bodyPr/>
          <a:lstStyle/>
          <a:p>
            <a:r>
              <a:rPr lang="sk-SK" b="1" dirty="0">
                <a:effectLst>
                  <a:outerShdw blurRad="38100" dist="38100" dir="2700000" algn="tl">
                    <a:srgbClr val="000000">
                      <a:alpha val="43137"/>
                    </a:srgbClr>
                  </a:outerShdw>
                </a:effectLst>
              </a:rPr>
              <a:t>Estrogén</a:t>
            </a:r>
          </a:p>
        </p:txBody>
      </p:sp>
      <p:sp>
        <p:nvSpPr>
          <p:cNvPr id="3" name="Zástupný symbol obsahu 2"/>
          <p:cNvSpPr>
            <a:spLocks noGrp="1"/>
          </p:cNvSpPr>
          <p:nvPr>
            <p:ph idx="1"/>
          </p:nvPr>
        </p:nvSpPr>
        <p:spPr>
          <a:xfrm>
            <a:off x="1288473" y="2160589"/>
            <a:ext cx="7294418" cy="3880773"/>
          </a:xfrm>
        </p:spPr>
        <p:txBody>
          <a:bodyPr/>
          <a:lstStyle/>
          <a:p>
            <a:r>
              <a:rPr lang="sk-SK" dirty="0"/>
              <a:t>Pre ženské telo je jedným z najdôležitejších hormónov práve estrogén.</a:t>
            </a:r>
          </a:p>
          <a:p>
            <a:r>
              <a:rPr lang="sk-SK" dirty="0"/>
              <a:t>Jeho množstvo v organizme sa však postupom rokov znižuje, čo má za následok mnohé zmeny a v niektorých prípadoch aj zdravotné problémy</a:t>
            </a:r>
            <a:r>
              <a:rPr lang="sk-SK" dirty="0" smtClean="0"/>
              <a:t>.</a:t>
            </a:r>
          </a:p>
          <a:p>
            <a:r>
              <a:rPr lang="sk-SK" dirty="0"/>
              <a:t>Estrogén je jeden zo základných ženských hormónov. Patrí medzi pohlavné hormóny a jeho úlohou je ovplyvňovať presne tie procesy, ktoré robia ženu </a:t>
            </a:r>
            <a:r>
              <a:rPr lang="sk-SK" dirty="0" smtClean="0"/>
              <a:t>ženou.</a:t>
            </a:r>
            <a:endParaRPr lang="sk-SK" dirty="0"/>
          </a:p>
          <a:p>
            <a:endParaRPr lang="sk-SK" dirty="0"/>
          </a:p>
        </p:txBody>
      </p:sp>
      <p:pic>
        <p:nvPicPr>
          <p:cNvPr id="4" name="Picture 6" descr="https://healthycom.cz/img/product/630db9372795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8315" y="2407997"/>
            <a:ext cx="2116224" cy="33859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16857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392381" y="609600"/>
            <a:ext cx="7881620" cy="1320800"/>
          </a:xfrm>
        </p:spPr>
        <p:txBody>
          <a:bodyPr/>
          <a:lstStyle/>
          <a:p>
            <a:r>
              <a:rPr lang="sk-SK" b="1" dirty="0">
                <a:effectLst>
                  <a:outerShdw blurRad="38100" dist="38100" dir="2700000" algn="tl">
                    <a:srgbClr val="000000">
                      <a:alpha val="43137"/>
                    </a:srgbClr>
                  </a:outerShdw>
                </a:effectLst>
              </a:rPr>
              <a:t>Menopauza</a:t>
            </a:r>
          </a:p>
        </p:txBody>
      </p:sp>
      <p:sp>
        <p:nvSpPr>
          <p:cNvPr id="3" name="Zástupný symbol obsahu 2"/>
          <p:cNvSpPr>
            <a:spLocks noGrp="1"/>
          </p:cNvSpPr>
          <p:nvPr>
            <p:ph idx="1"/>
          </p:nvPr>
        </p:nvSpPr>
        <p:spPr>
          <a:xfrm>
            <a:off x="1392381" y="2160589"/>
            <a:ext cx="7013863" cy="3325811"/>
          </a:xfrm>
        </p:spPr>
        <p:txBody>
          <a:bodyPr>
            <a:normAutofit fontScale="92500" lnSpcReduction="10000"/>
          </a:bodyPr>
          <a:lstStyle/>
          <a:p>
            <a:r>
              <a:rPr lang="sk-SK" dirty="0" smtClean="0"/>
              <a:t>je </a:t>
            </a:r>
            <a:r>
              <a:rPr lang="sk-SK" dirty="0"/>
              <a:t>nevyhnutný aspekt v živote každej ženy. Nastupuje v období medzi 45. až 55. rokom veku ženy. Pri </a:t>
            </a:r>
            <a:r>
              <a:rPr lang="sk-SK" dirty="0" err="1"/>
              <a:t>menopauze</a:t>
            </a:r>
            <a:r>
              <a:rPr lang="sk-SK" dirty="0"/>
              <a:t> dochádza k zastaveniu menštruačného cyklu </a:t>
            </a:r>
            <a:r>
              <a:rPr lang="sk-SK" dirty="0" smtClean="0"/>
              <a:t>a k </a:t>
            </a:r>
            <a:r>
              <a:rPr lang="sk-SK" dirty="0"/>
              <a:t>útlmu funkcie vaječníkov. Zároveň dochádza k útlmu tvorby estrogénu a </a:t>
            </a:r>
            <a:r>
              <a:rPr lang="sk-SK" dirty="0" err="1"/>
              <a:t>progesterónu</a:t>
            </a:r>
            <a:r>
              <a:rPr lang="sk-SK" dirty="0"/>
              <a:t>.</a:t>
            </a:r>
            <a:r>
              <a:rPr lang="sk-SK" dirty="0"/>
              <a:t/>
            </a:r>
            <a:br>
              <a:rPr lang="sk-SK" dirty="0"/>
            </a:br>
            <a:endParaRPr lang="sk-SK" dirty="0" smtClean="0"/>
          </a:p>
          <a:p>
            <a:r>
              <a:rPr lang="sk-SK" dirty="0" smtClean="0"/>
              <a:t>Klimaktérium </a:t>
            </a:r>
            <a:r>
              <a:rPr lang="sk-SK" dirty="0"/>
              <a:t>sprevádza nepríjemné príznaky medzi ktoré patria návaly tepla, nervozita, podráždenosť</a:t>
            </a:r>
            <a:r>
              <a:rPr lang="sk-SK" dirty="0" smtClean="0"/>
              <a:t>, prudká zmena nálady, </a:t>
            </a:r>
            <a:r>
              <a:rPr lang="sk-SK" dirty="0"/>
              <a:t>únava, nespavosť </a:t>
            </a:r>
            <a:r>
              <a:rPr lang="sk-SK" dirty="0" smtClean="0"/>
              <a:t>či prerušovaný spánok, </a:t>
            </a:r>
            <a:r>
              <a:rPr lang="sk-SK" dirty="0"/>
              <a:t>nočné potenie, búšenie srdca, depresia a často zlé libido.</a:t>
            </a:r>
            <a:r>
              <a:rPr lang="sk-SK" dirty="0"/>
              <a:t/>
            </a:r>
            <a:br>
              <a:rPr lang="sk-SK" dirty="0"/>
            </a:br>
            <a:endParaRPr lang="sk-SK" dirty="0" smtClean="0"/>
          </a:p>
          <a:p>
            <a:r>
              <a:rPr lang="sk-SK" dirty="0" smtClean="0"/>
              <a:t>Tieto </a:t>
            </a:r>
            <a:r>
              <a:rPr lang="sk-SK" dirty="0"/>
              <a:t>nepríjemné príznaky možno potláčať prírodnými doplnkami stravy s obsahom </a:t>
            </a:r>
            <a:r>
              <a:rPr lang="sk-SK" dirty="0" err="1"/>
              <a:t>fytoestrogénov</a:t>
            </a:r>
            <a:r>
              <a:rPr lang="sk-SK" dirty="0"/>
              <a:t> z červeného ďateliny.</a:t>
            </a:r>
            <a:endParaRPr lang="sk-SK" dirty="0"/>
          </a:p>
        </p:txBody>
      </p:sp>
      <p:pic>
        <p:nvPicPr>
          <p:cNvPr id="4" name="Picture 6" descr="https://healthycom.cz/img/product/630db9372795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60105" y="2160589"/>
            <a:ext cx="2116224" cy="33859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45049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496290" y="651163"/>
            <a:ext cx="7777711" cy="1320800"/>
          </a:xfrm>
        </p:spPr>
        <p:txBody>
          <a:bodyPr>
            <a:normAutofit fontScale="90000"/>
          </a:bodyPr>
          <a:lstStyle/>
          <a:p>
            <a:r>
              <a:rPr lang="sk-SK" b="1" dirty="0" smtClean="0">
                <a:effectLst>
                  <a:outerShdw blurRad="38100" dist="38100" dir="2700000" algn="tl">
                    <a:srgbClr val="000000">
                      <a:alpha val="43137"/>
                    </a:srgbClr>
                  </a:outerShdw>
                </a:effectLst>
              </a:rPr>
              <a:t>FYTOESTROGÉNY - </a:t>
            </a:r>
            <a:r>
              <a:rPr lang="sk-SK" b="1" dirty="0">
                <a:effectLst>
                  <a:outerShdw blurRad="38100" dist="38100" dir="2700000" algn="tl">
                    <a:srgbClr val="000000">
                      <a:alpha val="43137"/>
                    </a:srgbClr>
                  </a:outerShdw>
                </a:effectLst>
              </a:rPr>
              <a:t> rastlinná náhrada estrogénu</a:t>
            </a:r>
            <a:r>
              <a:rPr lang="sk-SK" b="1" dirty="0"/>
              <a:t/>
            </a:r>
            <a:br>
              <a:rPr lang="sk-SK" b="1" dirty="0"/>
            </a:b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1496291" y="2379518"/>
            <a:ext cx="7404042" cy="3661844"/>
          </a:xfrm>
        </p:spPr>
        <p:txBody>
          <a:bodyPr/>
          <a:lstStyle/>
          <a:p>
            <a:r>
              <a:rPr lang="sk-SK" i="1" dirty="0" smtClean="0"/>
              <a:t>fytoestrogény </a:t>
            </a:r>
            <a:r>
              <a:rPr lang="sk-SK" i="1" dirty="0"/>
              <a:t>sa v strave objavujú len veľmi zriedka </a:t>
            </a:r>
            <a:r>
              <a:rPr lang="sk-SK" i="1" dirty="0" smtClean="0"/>
              <a:t>a v </a:t>
            </a:r>
            <a:r>
              <a:rPr lang="sk-SK" i="1" dirty="0"/>
              <a:t>malom množstve. </a:t>
            </a:r>
            <a:r>
              <a:rPr lang="sk-SK" i="1" dirty="0" smtClean="0"/>
              <a:t>Preto je dôležité ich užívať v podobe doplnkov.  </a:t>
            </a:r>
          </a:p>
          <a:p>
            <a:r>
              <a:rPr lang="sk-SK" i="1" dirty="0" smtClean="0"/>
              <a:t>V našom portfóliu </a:t>
            </a:r>
            <a:r>
              <a:rPr lang="sk-SK" b="1" i="1" dirty="0" smtClean="0"/>
              <a:t>CLOVERED</a:t>
            </a:r>
            <a:r>
              <a:rPr lang="sk-SK" i="1" dirty="0" smtClean="0"/>
              <a:t>.</a:t>
            </a:r>
            <a:r>
              <a:rPr lang="sk-SK" i="1" dirty="0"/>
              <a:t> </a:t>
            </a:r>
            <a:endParaRPr lang="sk-SK" i="1" dirty="0" smtClean="0"/>
          </a:p>
          <a:p>
            <a:r>
              <a:rPr lang="sk-SK" b="1" dirty="0">
                <a:effectLst>
                  <a:outerShdw blurRad="38100" dist="38100" dir="2700000" algn="tl">
                    <a:srgbClr val="000000">
                      <a:alpha val="43137"/>
                    </a:srgbClr>
                  </a:outerShdw>
                </a:effectLst>
              </a:rPr>
              <a:t>Jedna kapsula obsahuje 450 mg čistých </a:t>
            </a:r>
            <a:r>
              <a:rPr lang="sk-SK" b="1" dirty="0" err="1" smtClean="0">
                <a:effectLst>
                  <a:outerShdw blurRad="38100" dist="38100" dir="2700000" algn="tl">
                    <a:srgbClr val="000000">
                      <a:alpha val="43137"/>
                    </a:srgbClr>
                  </a:outerShdw>
                </a:effectLst>
              </a:rPr>
              <a:t>izoflavónov</a:t>
            </a:r>
            <a:r>
              <a:rPr lang="sk-SK" b="1" dirty="0" smtClean="0">
                <a:effectLst>
                  <a:outerShdw blurRad="38100" dist="38100" dir="2700000" algn="tl">
                    <a:srgbClr val="000000">
                      <a:alpha val="43137"/>
                    </a:srgbClr>
                  </a:outerShdw>
                </a:effectLst>
              </a:rPr>
              <a:t>, </a:t>
            </a:r>
            <a:r>
              <a:rPr lang="sk-SK" b="1" dirty="0" err="1" smtClean="0">
                <a:effectLst>
                  <a:outerShdw blurRad="38100" dist="38100" dir="2700000" algn="tl">
                    <a:srgbClr val="000000">
                      <a:alpha val="43137"/>
                    </a:srgbClr>
                  </a:outerShdw>
                </a:effectLst>
              </a:rPr>
              <a:t>flavonoidov</a:t>
            </a:r>
            <a:r>
              <a:rPr lang="sk-SK" b="1" dirty="0" smtClean="0">
                <a:effectLst>
                  <a:outerShdw blurRad="38100" dist="38100" dir="2700000" algn="tl">
                    <a:srgbClr val="000000">
                      <a:alpha val="43137"/>
                    </a:srgbClr>
                  </a:outerShdw>
                </a:effectLst>
              </a:rPr>
              <a:t>, a </a:t>
            </a:r>
            <a:r>
              <a:rPr lang="sk-SK" b="1" dirty="0" err="1" smtClean="0">
                <a:effectLst>
                  <a:outerShdw blurRad="38100" dist="38100" dir="2700000" algn="tl">
                    <a:srgbClr val="000000">
                      <a:alpha val="43137"/>
                    </a:srgbClr>
                  </a:outerShdw>
                </a:effectLst>
              </a:rPr>
              <a:t>fytoestrogenov</a:t>
            </a:r>
            <a:r>
              <a:rPr lang="sk-SK" b="1" dirty="0" smtClean="0">
                <a:effectLst>
                  <a:outerShdw blurRad="38100" dist="38100" dir="2700000" algn="tl">
                    <a:srgbClr val="000000">
                      <a:alpha val="43137"/>
                    </a:srgbClr>
                  </a:outerShdw>
                </a:effectLst>
              </a:rPr>
              <a:t>!</a:t>
            </a:r>
            <a:endParaRPr lang="sk-SK" b="1" i="1" dirty="0" smtClean="0">
              <a:effectLst>
                <a:outerShdw blurRad="38100" dist="38100" dir="2700000" algn="tl">
                  <a:srgbClr val="000000">
                    <a:alpha val="43137"/>
                  </a:srgbClr>
                </a:outerShdw>
              </a:effectLst>
            </a:endParaRPr>
          </a:p>
          <a:p>
            <a:r>
              <a:rPr lang="sk-SK" i="1" dirty="0" smtClean="0"/>
              <a:t>Fytoestrogény Vykazujú </a:t>
            </a:r>
            <a:r>
              <a:rPr lang="sk-SK" i="1" dirty="0" err="1"/>
              <a:t>estrogénnu</a:t>
            </a:r>
            <a:r>
              <a:rPr lang="sk-SK" i="1" dirty="0"/>
              <a:t> aktivitu a sú spájané s radom pozitívnych zdravotných účinkov v priebehu </a:t>
            </a:r>
            <a:r>
              <a:rPr lang="sk-SK" i="1" dirty="0" err="1"/>
              <a:t>menopauzy</a:t>
            </a:r>
            <a:r>
              <a:rPr lang="sk-SK" i="1" dirty="0"/>
              <a:t>. </a:t>
            </a:r>
            <a:endParaRPr lang="sk-SK" i="1" dirty="0" smtClean="0"/>
          </a:p>
          <a:p>
            <a:r>
              <a:rPr lang="sk-SK" i="1" dirty="0" smtClean="0"/>
              <a:t>Keďže tieto fytoestrogény pochádzajú z prírodného prostredia, pri bežnom užívaní nie je možne sa nimi predávkovať.</a:t>
            </a:r>
          </a:p>
        </p:txBody>
      </p:sp>
      <p:pic>
        <p:nvPicPr>
          <p:cNvPr id="4" name="Picture 6" descr="https://healthycom.cz/img/product/630db9372795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51051" y="2160589"/>
            <a:ext cx="2116224" cy="33859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63933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309254" y="609600"/>
            <a:ext cx="7964748" cy="1320800"/>
          </a:xfrm>
        </p:spPr>
        <p:txBody>
          <a:bodyPr/>
          <a:lstStyle/>
          <a:p>
            <a:r>
              <a:rPr lang="sk-SK" b="1" dirty="0" smtClean="0">
                <a:effectLst>
                  <a:outerShdw blurRad="38100" dist="38100" dir="2700000" algn="tl">
                    <a:srgbClr val="000000">
                      <a:alpha val="43137"/>
                    </a:srgbClr>
                  </a:outerShdw>
                </a:effectLst>
              </a:rPr>
              <a:t>Užívanie </a:t>
            </a:r>
            <a:r>
              <a:rPr lang="sk-SK" b="1" dirty="0" err="1" smtClean="0">
                <a:effectLst>
                  <a:outerShdw blurRad="38100" dist="38100" dir="2700000" algn="tl">
                    <a:srgbClr val="000000">
                      <a:alpha val="43137"/>
                    </a:srgbClr>
                  </a:outerShdw>
                </a:effectLst>
              </a:rPr>
              <a:t>fytoestrogénov</a:t>
            </a:r>
            <a:r>
              <a:rPr lang="sk-SK" b="1" dirty="0" smtClean="0">
                <a:effectLst>
                  <a:outerShdw blurRad="38100" dist="38100" dir="2700000" algn="tl">
                    <a:srgbClr val="000000">
                      <a:alpha val="43137"/>
                    </a:srgbClr>
                  </a:outerShdw>
                </a:effectLst>
              </a:rPr>
              <a:t> môže ovplyvniť:</a:t>
            </a:r>
            <a:endParaRPr lang="sk-SK" dirty="0"/>
          </a:p>
        </p:txBody>
      </p:sp>
      <p:sp>
        <p:nvSpPr>
          <p:cNvPr id="3" name="Zástupný symbol obsahu 2"/>
          <p:cNvSpPr>
            <a:spLocks noGrp="1"/>
          </p:cNvSpPr>
          <p:nvPr>
            <p:ph idx="1"/>
          </p:nvPr>
        </p:nvSpPr>
        <p:spPr>
          <a:xfrm>
            <a:off x="1309254" y="2306062"/>
            <a:ext cx="7964747" cy="3880773"/>
          </a:xfrm>
        </p:spPr>
        <p:txBody>
          <a:bodyPr/>
          <a:lstStyle/>
          <a:p>
            <a:r>
              <a:rPr lang="sk-SK" i="1" dirty="0" smtClean="0"/>
              <a:t>zlepšenie nálady, </a:t>
            </a:r>
          </a:p>
          <a:p>
            <a:r>
              <a:rPr lang="sk-SK" i="1" dirty="0" smtClean="0"/>
              <a:t>potlačenie návalov, </a:t>
            </a:r>
          </a:p>
          <a:p>
            <a:r>
              <a:rPr lang="sk-SK" i="1" dirty="0" smtClean="0"/>
              <a:t>zlepšenie spánku, </a:t>
            </a:r>
          </a:p>
          <a:p>
            <a:r>
              <a:rPr lang="sk-SK" i="1" dirty="0" smtClean="0"/>
              <a:t>zamedzenie rednutiu kostí, </a:t>
            </a:r>
          </a:p>
          <a:p>
            <a:r>
              <a:rPr lang="sk-SK" i="1" dirty="0" smtClean="0"/>
              <a:t>podpora kardiovaskulárneho zdravia a zlepšenie libida.</a:t>
            </a:r>
          </a:p>
          <a:p>
            <a:r>
              <a:rPr lang="sk-SK" dirty="0" smtClean="0"/>
              <a:t>Okrem iného fytoestrogény pomáhajú znižovať cholesterol a pôsobia tiež priaznivo proti diabetu, ateroskleróze a hypertenzii (vysokému krvnému tlaku). </a:t>
            </a:r>
            <a:r>
              <a:rPr lang="sk-SK" i="1" dirty="0" smtClean="0"/>
              <a:t/>
            </a:r>
            <a:br>
              <a:rPr lang="sk-SK" i="1" dirty="0" smtClean="0"/>
            </a:br>
            <a:endParaRPr lang="sk-SK" dirty="0"/>
          </a:p>
        </p:txBody>
      </p:sp>
      <p:pic>
        <p:nvPicPr>
          <p:cNvPr id="4" name="Picture 6" descr="https://healthycom.cz/img/product/630db9372795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83461" y="2025916"/>
            <a:ext cx="2116224" cy="33859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8900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288472" y="609600"/>
            <a:ext cx="7985530" cy="1320800"/>
          </a:xfrm>
        </p:spPr>
        <p:txBody>
          <a:bodyPr/>
          <a:lstStyle/>
          <a:p>
            <a:r>
              <a:rPr lang="sk-SK" b="1" dirty="0">
                <a:effectLst>
                  <a:outerShdw blurRad="38100" dist="38100" dir="2700000" algn="tl">
                    <a:srgbClr val="000000">
                      <a:alpha val="43137"/>
                    </a:srgbClr>
                  </a:outerShdw>
                </a:effectLst>
              </a:rPr>
              <a:t>U žien po </a:t>
            </a:r>
            <a:r>
              <a:rPr lang="sk-SK" b="1" dirty="0" err="1">
                <a:effectLst>
                  <a:outerShdw blurRad="38100" dist="38100" dir="2700000" algn="tl">
                    <a:srgbClr val="000000">
                      <a:alpha val="43137"/>
                    </a:srgbClr>
                  </a:outerShdw>
                </a:effectLst>
              </a:rPr>
              <a:t>menopauze</a:t>
            </a:r>
            <a:r>
              <a:rPr lang="sk-SK" b="1" dirty="0">
                <a:effectLst>
                  <a:outerShdw blurRad="38100" dist="38100" dir="2700000" algn="tl">
                    <a:srgbClr val="000000">
                      <a:alpha val="43137"/>
                    </a:srgbClr>
                  </a:outerShdw>
                </a:effectLst>
              </a:rPr>
              <a:t>:</a:t>
            </a: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1288473" y="2878282"/>
            <a:ext cx="7055428" cy="3163080"/>
          </a:xfrm>
        </p:spPr>
        <p:txBody>
          <a:bodyPr/>
          <a:lstStyle/>
          <a:p>
            <a:r>
              <a:rPr lang="sk-SK" dirty="0"/>
              <a:t>Nahrádzajú fytoestrogény chýbajúci estrogén a pokiaľ sa užívajú v primeraných dávkach, môžu viesť k zníženiu rizika kardiovaskulárnych chorôb a </a:t>
            </a:r>
            <a:r>
              <a:rPr lang="sk-SK" dirty="0" err="1"/>
              <a:t>osteoporózy</a:t>
            </a:r>
            <a:r>
              <a:rPr lang="sk-SK" dirty="0"/>
              <a:t>. </a:t>
            </a:r>
            <a:endParaRPr lang="sk-SK" dirty="0" smtClean="0"/>
          </a:p>
          <a:p>
            <a:r>
              <a:rPr lang="sk-SK" dirty="0" smtClean="0"/>
              <a:t>Prebieha </a:t>
            </a:r>
            <a:r>
              <a:rPr lang="sk-SK" dirty="0"/>
              <a:t>mnoho výskumov, ktoré sa sústreďujú na možné </a:t>
            </a:r>
            <a:r>
              <a:rPr lang="sk-SK" dirty="0" err="1"/>
              <a:t>protinádorové</a:t>
            </a:r>
            <a:r>
              <a:rPr lang="sk-SK" dirty="0"/>
              <a:t> pôsobenie týchto látok – niektoré výskumy ukázali spojitosť medzi prijímaním </a:t>
            </a:r>
            <a:r>
              <a:rPr lang="sk-SK" dirty="0" err="1"/>
              <a:t>fytoestrogénov</a:t>
            </a:r>
            <a:r>
              <a:rPr lang="sk-SK" dirty="0"/>
              <a:t> a znížením rizika rakoviny pŕs</a:t>
            </a:r>
            <a:r>
              <a:rPr lang="sk-SK" dirty="0" smtClean="0"/>
              <a:t>. </a:t>
            </a:r>
            <a:endParaRPr lang="sk-SK" dirty="0"/>
          </a:p>
        </p:txBody>
      </p:sp>
      <p:pic>
        <p:nvPicPr>
          <p:cNvPr id="4" name="Picture 6" descr="https://healthycom.cz/img/product/630db9372795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6966" y="2878282"/>
            <a:ext cx="2116224" cy="33859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www.healthycom.cz/images/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0905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215736" y="609600"/>
            <a:ext cx="8058266" cy="1320800"/>
          </a:xfrm>
        </p:spPr>
        <p:txBody>
          <a:bodyPr/>
          <a:lstStyle/>
          <a:p>
            <a:r>
              <a:rPr lang="sk-SK" b="1" dirty="0" smtClean="0">
                <a:effectLst>
                  <a:outerShdw blurRad="38100" dist="38100" dir="2700000" algn="tl">
                    <a:srgbClr val="000000">
                      <a:alpha val="43137"/>
                    </a:srgbClr>
                  </a:outerShdw>
                </a:effectLst>
              </a:rPr>
              <a:t>VEDELI STE ŽE</a:t>
            </a:r>
            <a:endParaRPr lang="sk-SK" b="1" dirty="0">
              <a:effectLst>
                <a:outerShdw blurRad="38100" dist="38100" dir="2700000" algn="tl">
                  <a:srgbClr val="000000">
                    <a:alpha val="43137"/>
                  </a:srgbClr>
                </a:outerShdw>
              </a:effectLst>
            </a:endParaRPr>
          </a:p>
        </p:txBody>
      </p:sp>
      <p:sp>
        <p:nvSpPr>
          <p:cNvPr id="3" name="Zástupný symbol obsahu 2"/>
          <p:cNvSpPr>
            <a:spLocks noGrp="1"/>
          </p:cNvSpPr>
          <p:nvPr>
            <p:ph idx="1"/>
          </p:nvPr>
        </p:nvSpPr>
        <p:spPr>
          <a:xfrm>
            <a:off x="1215736" y="2160589"/>
            <a:ext cx="7606146" cy="3880773"/>
          </a:xfrm>
        </p:spPr>
        <p:txBody>
          <a:bodyPr/>
          <a:lstStyle/>
          <a:p>
            <a:r>
              <a:rPr lang="sk-SK" dirty="0" smtClean="0"/>
              <a:t>Bylinky prídu za vami?</a:t>
            </a:r>
          </a:p>
          <a:p>
            <a:r>
              <a:rPr lang="sk-SK" dirty="0" smtClean="0"/>
              <a:t>Skúste sa poobzerať okolo seba v blízkosti svojho obydlia a uvidíte, že sa tam nachádzajú bylinky ktoré zodpovedajú účinkom na vaše zdravotné problémy ktoré momentálne máte.</a:t>
            </a:r>
          </a:p>
          <a:p>
            <a:r>
              <a:rPr lang="sk-SK" dirty="0"/>
              <a:t>ďatelina </a:t>
            </a:r>
            <a:r>
              <a:rPr lang="sk-SK" dirty="0" smtClean="0"/>
              <a:t>lúčna je jednou z takýchto byliniek, často si ju ale nevšímame, nanajvýš sa zohneme a zaostríme zrak či nenájdeme štvorlístok.</a:t>
            </a:r>
          </a:p>
          <a:p>
            <a:r>
              <a:rPr lang="sk-SK" dirty="0" smtClean="0"/>
              <a:t>Čaj nestačí. Aj keď sú úžasné aj v podobe čaju, považujú sa v tejto podobe len za doplnkový pitný režim. Totižto ak by sme chceli získať liečivu dávku akejkoľvek bylinky čo obsahuje jedna tabletka či tobolka doplnku, museli by sme vypiť minimálne 60 litrov čaju, alebo 2 a pol dcl. oleja.</a:t>
            </a:r>
          </a:p>
          <a:p>
            <a:endParaRPr lang="sk-SK" dirty="0"/>
          </a:p>
        </p:txBody>
      </p:sp>
      <p:pic>
        <p:nvPicPr>
          <p:cNvPr id="4" name="Picture 2" descr="https://www.healthycom.cz/images/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366" y="5411872"/>
            <a:ext cx="2834470" cy="12204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s://healthycom.cz/img/product/630db9372795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9312" y="2655406"/>
            <a:ext cx="2116224" cy="3385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23699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b="1" dirty="0">
                <a:effectLst>
                  <a:outerShdw blurRad="38100" dist="38100" dir="2700000" algn="tl">
                    <a:srgbClr val="000000">
                      <a:alpha val="43137"/>
                    </a:srgbClr>
                  </a:outerShdw>
                </a:effectLst>
              </a:rPr>
              <a:t>SILNÉ </a:t>
            </a:r>
            <a:r>
              <a:rPr lang="sk-SK" b="1" dirty="0" smtClean="0">
                <a:effectLst>
                  <a:outerShdw blurRad="38100" dist="38100" dir="2700000" algn="tl">
                    <a:srgbClr val="000000">
                      <a:alpha val="43137"/>
                    </a:srgbClr>
                  </a:outerShdw>
                </a:effectLst>
              </a:rPr>
              <a:t>KOMANDO</a:t>
            </a:r>
            <a:r>
              <a:rPr lang="sk-SK" dirty="0"/>
              <a:t/>
            </a:r>
            <a:br>
              <a:rPr lang="sk-SK" dirty="0"/>
            </a:br>
            <a:endParaRPr lang="sk-SK" dirty="0"/>
          </a:p>
        </p:txBody>
      </p:sp>
      <p:sp>
        <p:nvSpPr>
          <p:cNvPr id="3" name="Zástupný symbol obsahu 2"/>
          <p:cNvSpPr>
            <a:spLocks noGrp="1"/>
          </p:cNvSpPr>
          <p:nvPr>
            <p:ph idx="1"/>
          </p:nvPr>
        </p:nvSpPr>
        <p:spPr/>
        <p:txBody>
          <a:bodyPr>
            <a:normAutofit lnSpcReduction="10000"/>
          </a:bodyPr>
          <a:lstStyle/>
          <a:p>
            <a:endParaRPr lang="sk-SK" b="1" dirty="0" smtClean="0"/>
          </a:p>
          <a:p>
            <a:endParaRPr lang="sk-SK" b="1" dirty="0"/>
          </a:p>
          <a:p>
            <a:endParaRPr lang="sk-SK" b="1" dirty="0" smtClean="0"/>
          </a:p>
          <a:p>
            <a:endParaRPr lang="sk-SK" b="1" dirty="0"/>
          </a:p>
          <a:p>
            <a:endParaRPr lang="sk-SK" b="1" dirty="0" smtClean="0"/>
          </a:p>
          <a:p>
            <a:endParaRPr lang="sk-SK" b="1" dirty="0"/>
          </a:p>
          <a:p>
            <a:r>
              <a:rPr lang="sk-SK" b="1" dirty="0" smtClean="0"/>
              <a:t>V </a:t>
            </a:r>
            <a:r>
              <a:rPr lang="sk-SK" b="1" dirty="0"/>
              <a:t>zdravom tele NEPRIATEĽSKÉ BAKTÉRIE nemajú šancu</a:t>
            </a:r>
            <a:endParaRPr lang="sk-SK" dirty="0"/>
          </a:p>
          <a:p>
            <a:r>
              <a:rPr lang="sk-SK" b="1" dirty="0"/>
              <a:t>Starajme sa o črevnú </a:t>
            </a:r>
            <a:r>
              <a:rPr lang="sk-SK" b="1" dirty="0" err="1"/>
              <a:t>microbiotu</a:t>
            </a:r>
            <a:endParaRPr lang="sk-SK" dirty="0"/>
          </a:p>
          <a:p>
            <a:r>
              <a:rPr lang="sk-SK" sz="2400" b="1" dirty="0">
                <a:solidFill>
                  <a:schemeClr val="accent1">
                    <a:lumMod val="50000"/>
                  </a:schemeClr>
                </a:solidFill>
                <a:effectLst>
                  <a:outerShdw blurRad="38100" dist="38100" dir="2700000" algn="tl">
                    <a:srgbClr val="000000">
                      <a:alpha val="43137"/>
                    </a:srgbClr>
                  </a:outerShdw>
                </a:effectLst>
              </a:rPr>
              <a:t>NEZABUDNIME !!! ČO TELU DÁTE </a:t>
            </a:r>
            <a:r>
              <a:rPr lang="sk-SK" sz="2400" b="1" dirty="0" smtClean="0">
                <a:solidFill>
                  <a:schemeClr val="accent1">
                    <a:lumMod val="50000"/>
                  </a:schemeClr>
                </a:solidFill>
                <a:effectLst>
                  <a:outerShdw blurRad="38100" dist="38100" dir="2700000" algn="tl">
                    <a:srgbClr val="000000">
                      <a:alpha val="43137"/>
                    </a:srgbClr>
                  </a:outerShdw>
                </a:effectLst>
              </a:rPr>
              <a:t>-TO </a:t>
            </a:r>
            <a:r>
              <a:rPr lang="sk-SK" sz="2400" b="1" dirty="0">
                <a:solidFill>
                  <a:schemeClr val="accent1">
                    <a:lumMod val="50000"/>
                  </a:schemeClr>
                </a:solidFill>
                <a:effectLst>
                  <a:outerShdw blurRad="38100" dist="38100" dir="2700000" algn="tl">
                    <a:srgbClr val="000000">
                      <a:alpha val="43137"/>
                    </a:srgbClr>
                  </a:outerShdw>
                </a:effectLst>
              </a:rPr>
              <a:t>VÁM TELO VRÁTI</a:t>
            </a:r>
            <a:br>
              <a:rPr lang="sk-SK" sz="2400" b="1" dirty="0">
                <a:solidFill>
                  <a:schemeClr val="accent1">
                    <a:lumMod val="50000"/>
                  </a:schemeClr>
                </a:solidFill>
                <a:effectLst>
                  <a:outerShdw blurRad="38100" dist="38100" dir="2700000" algn="tl">
                    <a:srgbClr val="000000">
                      <a:alpha val="43137"/>
                    </a:srgbClr>
                  </a:outerShdw>
                </a:effectLst>
              </a:rPr>
            </a:br>
            <a:endParaRPr lang="sk-SK" sz="2400" b="1" dirty="0">
              <a:solidFill>
                <a:schemeClr val="accent1">
                  <a:lumMod val="50000"/>
                </a:schemeClr>
              </a:solidFill>
              <a:effectLst>
                <a:outerShdw blurRad="38100" dist="38100" dir="2700000" algn="tl">
                  <a:srgbClr val="000000">
                    <a:alpha val="43137"/>
                  </a:srgbClr>
                </a:outerShdw>
              </a:effectLst>
            </a:endParaRPr>
          </a:p>
        </p:txBody>
      </p:sp>
      <p:pic>
        <p:nvPicPr>
          <p:cNvPr id="4" name="Picture 2" descr="https://healthycom.cz/img/product/630db99c1a2b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3699" y="1617077"/>
            <a:ext cx="1552437" cy="248389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healthycom.cz/img/product/630dbc50ca97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0316" y="1617077"/>
            <a:ext cx="1552437" cy="248389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https://healthycom.cz/img/product/630db84a5fa06.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933" y="1617786"/>
            <a:ext cx="1551992" cy="248318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s://healthycom.cz/img/product/630db93727954.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23105" y="1617077"/>
            <a:ext cx="1552437" cy="2483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44475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5000">
              <a:schemeClr val="accent1">
                <a:lumMod val="5000"/>
                <a:lumOff val="95000"/>
              </a:schemeClr>
            </a:gs>
            <a:gs pos="76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2015837" y="609600"/>
            <a:ext cx="7460672" cy="1320800"/>
          </a:xfrm>
        </p:spPr>
        <p:txBody>
          <a:bodyPr/>
          <a:lstStyle/>
          <a:p>
            <a:r>
              <a:rPr lang="sk-SK" b="1" dirty="0" smtClean="0">
                <a:solidFill>
                  <a:schemeClr val="accent1">
                    <a:lumMod val="75000"/>
                  </a:schemeClr>
                </a:solidFill>
                <a:effectLst>
                  <a:outerShdw blurRad="38100" dist="38100" dir="2700000" algn="tl">
                    <a:srgbClr val="000000">
                      <a:alpha val="43137"/>
                    </a:srgbClr>
                  </a:outerShdw>
                </a:effectLst>
              </a:rPr>
              <a:t>    TEŠÍM </a:t>
            </a:r>
            <a:r>
              <a:rPr lang="sk-SK" b="1" dirty="0">
                <a:solidFill>
                  <a:schemeClr val="accent1">
                    <a:lumMod val="75000"/>
                  </a:schemeClr>
                </a:solidFill>
                <a:effectLst>
                  <a:outerShdw blurRad="38100" dist="38100" dir="2700000" algn="tl">
                    <a:srgbClr val="000000">
                      <a:alpha val="43137"/>
                    </a:srgbClr>
                  </a:outerShdw>
                </a:effectLst>
              </a:rPr>
              <a:t>SA NA VÁS NA BUDÚCE</a:t>
            </a:r>
          </a:p>
        </p:txBody>
      </p:sp>
      <p:sp>
        <p:nvSpPr>
          <p:cNvPr id="3" name="Zástupný symbol obsahu 2"/>
          <p:cNvSpPr>
            <a:spLocks noGrp="1"/>
          </p:cNvSpPr>
          <p:nvPr>
            <p:ph idx="1"/>
          </p:nvPr>
        </p:nvSpPr>
        <p:spPr>
          <a:xfrm>
            <a:off x="4045681" y="3449782"/>
            <a:ext cx="1859973" cy="1163782"/>
          </a:xfrm>
        </p:spPr>
        <p:txBody>
          <a:bodyPr/>
          <a:lstStyle/>
          <a:p>
            <a:r>
              <a:rPr lang="sk-SK" dirty="0" smtClean="0"/>
              <a:t>.</a:t>
            </a:r>
            <a:endParaRPr lang="sk-SK" dirty="0"/>
          </a:p>
        </p:txBody>
      </p:sp>
      <p:pic>
        <p:nvPicPr>
          <p:cNvPr id="4" name="Picture 4" descr="Výsledok vyhľadávania obrázkov pre dopyt smajlí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9869" y="1270000"/>
            <a:ext cx="4893162" cy="44112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healthycom.cz/images/logo_foote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662" y="5135952"/>
            <a:ext cx="3708573" cy="15452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www.healthycom.cz/images/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37394" y="5135952"/>
            <a:ext cx="3839256" cy="1653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2522866"/>
      </p:ext>
    </p:extLst>
  </p:cSld>
  <p:clrMapOvr>
    <a:masterClrMapping/>
  </p:clrMapOvr>
</p:sld>
</file>

<file path=ppt/theme/theme1.xml><?xml version="1.0" encoding="utf-8"?>
<a:theme xmlns:a="http://schemas.openxmlformats.org/drawingml/2006/main" name="Fazeta">
  <a:themeElements>
    <a:clrScheme name="Faz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z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z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40455</TotalTime>
  <Words>1813</Words>
  <Application>Microsoft Office PowerPoint</Application>
  <PresentationFormat>Širokouhlá</PresentationFormat>
  <Paragraphs>210</Paragraphs>
  <Slides>47</Slides>
  <Notes>0</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47</vt:i4>
      </vt:variant>
    </vt:vector>
  </HeadingPairs>
  <TitlesOfParts>
    <vt:vector size="53" baseType="lpstr">
      <vt:lpstr>Arial</vt:lpstr>
      <vt:lpstr>Arial Black</vt:lpstr>
      <vt:lpstr>Roboto</vt:lpstr>
      <vt:lpstr>Trebuchet MS</vt:lpstr>
      <vt:lpstr>Wingdings 3</vt:lpstr>
      <vt:lpstr>Fazeta</vt:lpstr>
      <vt:lpstr>HEALTHYCOM.CZ</vt:lpstr>
      <vt:lpstr>DNEŠNÁ ŠTVORKA</vt:lpstr>
      <vt:lpstr>PRVÉ DVA SA TÝKAJÚ ZAŽÍVACIEHO TRAKTU</vt:lpstr>
      <vt:lpstr>DRUHÉ DVA HORMONÁLNEHO SYSTÉMU  ŽIEN</vt:lpstr>
      <vt:lpstr>PREČO LACTOBACUM</vt:lpstr>
      <vt:lpstr>ZDRAVIE ZAČÍNA V ČREVÁCH </vt:lpstr>
      <vt:lpstr>DI-LACTOBACUM</vt:lpstr>
      <vt:lpstr>ČO SPÔSOBUJE NEVYVÁŽENÝ ČREVNÝ MIKROBIÓM?</vt:lpstr>
      <vt:lpstr>PRÍZNAKY NEVYVÁŽENÉHO ČREVNÉHO  MIKROBIÓMU: </vt:lpstr>
      <vt:lpstr>Probiotiká majú tak vážnu úlohu, že ovplyvňujú funkcie mozgu a produkciu neurotransmitérov (Gut-Brain-Axis) </vt:lpstr>
      <vt:lpstr>Ako sa tieto dve vzdialené oblasti tela ovplyvňujú?</vt:lpstr>
      <vt:lpstr>Súvisí užívanie probiotík len s liečbou antibiotikami?</vt:lpstr>
      <vt:lpstr>Probiotiká zmierňujú tráviace problémy </vt:lpstr>
      <vt:lpstr>BIFIDOBAKTÉRIE A LACTOBACILY</vt:lpstr>
      <vt:lpstr>Lactobacillus bulgaricus </vt:lpstr>
      <vt:lpstr>Lactobacillus bulgaricus </vt:lpstr>
      <vt:lpstr>Lactobacillus bulgaricus</vt:lpstr>
      <vt:lpstr>POMOC PRI ALERGIACH</vt:lpstr>
      <vt:lpstr> Streptococcus thermophilus </vt:lpstr>
      <vt:lpstr>Vedeli ste, že:  kmeň, Lactobacillus bulgaricus GLB44 , sa extrahuje z listov Galanthus nivalis (kvetu snežienky) v Bulharsku? </vt:lpstr>
      <vt:lpstr> Fruktooligosacharidy </vt:lpstr>
      <vt:lpstr>Vedeli ste, že: PREBIOTIKUM - INULÍN</vt:lpstr>
      <vt:lpstr>Zhrnutie: Pre koho je vhodné užívanie produktu LACTOBAKUM?</vt:lpstr>
      <vt:lpstr>Pre koho je vhodné užívanie produktu LACTOBAKUM?</vt:lpstr>
      <vt:lpstr>Zdravý životný štýl, pestrá strava a v dnešnej dobe aj užívanie produktov je alfou a omegou zachovania prospešných baktérií, ktoré udržia črevá zdravé a tým aj bolesti a nafukovanie na uzde. </vt:lpstr>
      <vt:lpstr>DI.LACTOBACUM BY MÁL DOPLŇAŤ    DI-PIPERMAX</vt:lpstr>
      <vt:lpstr>Piper nigrum/ čierne korenie</vt:lpstr>
      <vt:lpstr>  Kapsaicín</vt:lpstr>
      <vt:lpstr>Kapsaicín Štipľavý alkaloid z čili papričiek </vt:lpstr>
      <vt:lpstr>Vedeli ste, že:</vt:lpstr>
      <vt:lpstr>SKÚSENOSTI OD KLIENTA</vt:lpstr>
      <vt:lpstr>DI-VITAGNUCAST - Vitex jahňací -  Drmek obyčajný</vt:lpstr>
      <vt:lpstr>Plody Drmku obyčajného - sú prírodný progesterón</vt:lpstr>
      <vt:lpstr>Prečo je drmek všeobecný tak účinný v oblasti ženského zdravia? </vt:lpstr>
      <vt:lpstr>Pre pobavenie</vt:lpstr>
      <vt:lpstr>ĎALŠIE ÚČINKY DRMKA </vt:lpstr>
      <vt:lpstr>Všeobecné účinky </vt:lpstr>
      <vt:lpstr>VEDELI STE ŽE:  </vt:lpstr>
      <vt:lpstr>DI-CLOVERED</vt:lpstr>
      <vt:lpstr>Estrogén</vt:lpstr>
      <vt:lpstr>Menopauza</vt:lpstr>
      <vt:lpstr>FYTOESTROGÉNY -  rastlinná náhrada estrogénu </vt:lpstr>
      <vt:lpstr>Užívanie fytoestrogénov môže ovplyvniť:</vt:lpstr>
      <vt:lpstr>U žien po menopauze:</vt:lpstr>
      <vt:lpstr>VEDELI STE ŽE</vt:lpstr>
      <vt:lpstr>SILNÉ KOMANDO </vt:lpstr>
      <vt:lpstr>    TEŠÍM SA NA VÁS NA BUDÚCE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HEALTHYCOM.CZ</dc:title>
  <dc:creator>HP</dc:creator>
  <cp:lastModifiedBy>HP</cp:lastModifiedBy>
  <cp:revision>131</cp:revision>
  <dcterms:created xsi:type="dcterms:W3CDTF">2024-03-15T13:04:52Z</dcterms:created>
  <dcterms:modified xsi:type="dcterms:W3CDTF">2024-04-12T15:20:11Z</dcterms:modified>
</cp:coreProperties>
</file>